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6"/>
    <p:sldMasterId id="2147483705" r:id="rId7"/>
    <p:sldMasterId id="2147483741" r:id="rId8"/>
    <p:sldMasterId id="2147483723" r:id="rId9"/>
  </p:sldMasterIdLst>
  <p:notesMasterIdLst>
    <p:notesMasterId r:id="rId33"/>
  </p:notesMasterIdLst>
  <p:handoutMasterIdLst>
    <p:handoutMasterId r:id="rId34"/>
  </p:handoutMasterIdLst>
  <p:sldIdLst>
    <p:sldId id="256" r:id="rId10"/>
    <p:sldId id="277" r:id="rId11"/>
    <p:sldId id="276" r:id="rId12"/>
    <p:sldId id="278" r:id="rId13"/>
    <p:sldId id="279" r:id="rId14"/>
    <p:sldId id="267" r:id="rId15"/>
    <p:sldId id="297" r:id="rId16"/>
    <p:sldId id="281" r:id="rId17"/>
    <p:sldId id="300" r:id="rId18"/>
    <p:sldId id="301" r:id="rId19"/>
    <p:sldId id="296" r:id="rId20"/>
    <p:sldId id="282" r:id="rId21"/>
    <p:sldId id="289" r:id="rId22"/>
    <p:sldId id="283" r:id="rId23"/>
    <p:sldId id="285" r:id="rId24"/>
    <p:sldId id="286" r:id="rId25"/>
    <p:sldId id="298" r:id="rId26"/>
    <p:sldId id="290" r:id="rId27"/>
    <p:sldId id="302" r:id="rId28"/>
    <p:sldId id="292" r:id="rId29"/>
    <p:sldId id="299" r:id="rId30"/>
    <p:sldId id="294" r:id="rId31"/>
    <p:sldId id="273" r:id="rId32"/>
  </p:sldIdLst>
  <p:sldSz cx="18062575" cy="10160000"/>
  <p:notesSz cx="16256000" cy="10160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caro Luciana" initials="VL" lastIdx="3" clrIdx="0">
    <p:extLst>
      <p:ext uri="{19B8F6BF-5375-455C-9EA6-DF929625EA0E}">
        <p15:presenceInfo xmlns:p15="http://schemas.microsoft.com/office/powerpoint/2012/main" userId="S-1-5-21-1957994488-562591055-725345543-11144" providerId="AD"/>
      </p:ext>
    </p:extLst>
  </p:cmAuthor>
  <p:cmAuthor id="2" name="Sarah KS" initials="SK" lastIdx="2" clrIdx="1">
    <p:extLst>
      <p:ext uri="{19B8F6BF-5375-455C-9EA6-DF929625EA0E}">
        <p15:presenceInfo xmlns:p15="http://schemas.microsoft.com/office/powerpoint/2012/main" userId="20d9219bfa0899dd" providerId="Windows Live"/>
      </p:ext>
    </p:extLst>
  </p:cmAuthor>
  <p:cmAuthor id="3" name="Le Fort Geneviève" initials="LFG" lastIdx="6" clrIdx="2">
    <p:extLst>
      <p:ext uri="{19B8F6BF-5375-455C-9EA6-DF929625EA0E}">
        <p15:presenceInfo xmlns:p15="http://schemas.microsoft.com/office/powerpoint/2012/main" userId="S-1-5-21-1957994488-562591055-725345543-144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25A"/>
    <a:srgbClr val="00609C"/>
    <a:srgbClr val="D7D7D8"/>
    <a:srgbClr val="F5C400"/>
    <a:srgbClr val="7B3480"/>
    <a:srgbClr val="0098D8"/>
    <a:srgbClr val="EB6A28"/>
    <a:srgbClr val="DA0066"/>
    <a:srgbClr val="7A3C8D"/>
    <a:srgbClr val="FFCB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1" autoAdjust="0"/>
    <p:restoredTop sz="81045" autoAdjust="0"/>
  </p:normalViewPr>
  <p:slideViewPr>
    <p:cSldViewPr>
      <p:cViewPr varScale="1">
        <p:scale>
          <a:sx n="49" d="100"/>
          <a:sy n="49" d="100"/>
        </p:scale>
        <p:origin x="744" y="58"/>
      </p:cViewPr>
      <p:guideLst>
        <p:guide orient="horz" pos="2880"/>
        <p:guide pos="240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924" y="3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handoutMaster" Target="handoutMasters/handoutMaster1.xml"/><Relationship Id="rId7" Type="http://schemas.openxmlformats.org/officeDocument/2006/relationships/slideMaster" Target="slideMasters/slideMaster2.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080D4-3F7A-4D79-A245-6BC3AE7E3C61}" type="doc">
      <dgm:prSet loTypeId="urn:microsoft.com/office/officeart/2005/8/layout/pyramid1" loCatId="pyramid" qsTypeId="urn:microsoft.com/office/officeart/2005/8/quickstyle/simple1" qsCatId="simple" csTypeId="urn:microsoft.com/office/officeart/2005/8/colors/accent1_2" csCatId="accent1" phldr="1"/>
      <dgm:spPr/>
    </dgm:pt>
    <dgm:pt modelId="{4AB1E9FB-E93A-4D12-BFF6-A4279EFA9E12}">
      <dgm:prSet phldrT="[Text]"/>
      <dgm:spPr>
        <a:solidFill>
          <a:schemeClr val="tx2">
            <a:lumMod val="40000"/>
            <a:lumOff val="60000"/>
          </a:schemeClr>
        </a:solidFill>
      </dgm:spPr>
      <dgm:t>
        <a:bodyPr/>
        <a:lstStyle/>
        <a:p>
          <a:r>
            <a:rPr lang="fr-CH" b="1" dirty="0" smtClean="0">
              <a:latin typeface="Veranda"/>
              <a:cs typeface="Times New Roman" pitchFamily="18" charset="0"/>
            </a:rPr>
            <a:t>Travail de master</a:t>
          </a:r>
          <a:endParaRPr lang="fr-CH" b="1" dirty="0">
            <a:latin typeface="Veranda"/>
            <a:cs typeface="Times New Roman" pitchFamily="18" charset="0"/>
          </a:endParaRPr>
        </a:p>
      </dgm:t>
    </dgm:pt>
    <dgm:pt modelId="{85544FD2-9953-4EC8-BE63-A9FAE78A5D34}" type="parTrans" cxnId="{CD80711E-6587-413B-9DF1-4FF72D57E477}">
      <dgm:prSet/>
      <dgm:spPr/>
      <dgm:t>
        <a:bodyPr/>
        <a:lstStyle/>
        <a:p>
          <a:endParaRPr lang="fr-CH" b="1">
            <a:latin typeface="+mj-lt"/>
            <a:cs typeface="Times New Roman" pitchFamily="18" charset="0"/>
          </a:endParaRPr>
        </a:p>
      </dgm:t>
    </dgm:pt>
    <dgm:pt modelId="{E01FFC02-8539-4144-9D3D-C1457971ED65}" type="sibTrans" cxnId="{CD80711E-6587-413B-9DF1-4FF72D57E477}">
      <dgm:prSet/>
      <dgm:spPr/>
      <dgm:t>
        <a:bodyPr/>
        <a:lstStyle/>
        <a:p>
          <a:endParaRPr lang="fr-CH" b="1">
            <a:latin typeface="+mj-lt"/>
            <a:cs typeface="Times New Roman" pitchFamily="18" charset="0"/>
          </a:endParaRPr>
        </a:p>
      </dgm:t>
    </dgm:pt>
    <dgm:pt modelId="{26C85555-504F-444A-9D49-9356364499D2}">
      <dgm:prSet phldrT="[Text]"/>
      <dgm:spPr>
        <a:solidFill>
          <a:schemeClr val="accent3">
            <a:lumMod val="40000"/>
            <a:lumOff val="60000"/>
          </a:schemeClr>
        </a:solidFill>
      </dgm:spPr>
      <dgm:t>
        <a:bodyPr/>
        <a:lstStyle/>
        <a:p>
          <a:r>
            <a:rPr lang="fr-CH" b="1" dirty="0" smtClean="0">
              <a:latin typeface="+mj-lt"/>
              <a:cs typeface="Times New Roman" pitchFamily="18" charset="0"/>
            </a:rPr>
            <a:t>Modules et projets d’approfondissement</a:t>
          </a:r>
          <a:endParaRPr lang="fr-CH" b="1" dirty="0">
            <a:latin typeface="+mj-lt"/>
            <a:cs typeface="Times New Roman" pitchFamily="18" charset="0"/>
          </a:endParaRPr>
        </a:p>
      </dgm:t>
    </dgm:pt>
    <dgm:pt modelId="{F48F6532-DDF5-4CAD-96DB-C7AA3B40DC3C}" type="parTrans" cxnId="{103CBFB4-1389-4CE3-AC0E-DE694CC36DE4}">
      <dgm:prSet/>
      <dgm:spPr/>
      <dgm:t>
        <a:bodyPr/>
        <a:lstStyle/>
        <a:p>
          <a:endParaRPr lang="fr-CH" b="1">
            <a:latin typeface="+mj-lt"/>
            <a:cs typeface="Times New Roman" pitchFamily="18" charset="0"/>
          </a:endParaRPr>
        </a:p>
      </dgm:t>
    </dgm:pt>
    <dgm:pt modelId="{29035EB2-4054-4B8D-92BF-D26C3CFB88B7}" type="sibTrans" cxnId="{103CBFB4-1389-4CE3-AC0E-DE694CC36DE4}">
      <dgm:prSet/>
      <dgm:spPr/>
      <dgm:t>
        <a:bodyPr/>
        <a:lstStyle/>
        <a:p>
          <a:endParaRPr lang="fr-CH" b="1">
            <a:latin typeface="+mj-lt"/>
            <a:cs typeface="Times New Roman" pitchFamily="18" charset="0"/>
          </a:endParaRPr>
        </a:p>
      </dgm:t>
    </dgm:pt>
    <dgm:pt modelId="{5FC5CA4D-7BA3-43A0-93DB-172545E57A4C}">
      <dgm:prSet phldrT="[Text]"/>
      <dgm:spPr>
        <a:solidFill>
          <a:schemeClr val="bg1">
            <a:lumMod val="85000"/>
          </a:schemeClr>
        </a:solidFill>
      </dgm:spPr>
      <dgm:t>
        <a:bodyPr/>
        <a:lstStyle/>
        <a:p>
          <a:r>
            <a:rPr lang="fr-CH" b="1" dirty="0" smtClean="0">
              <a:latin typeface="+mj-lt"/>
              <a:cs typeface="Times New Roman" pitchFamily="18" charset="0"/>
            </a:rPr>
            <a:t>Modules Centraux</a:t>
          </a:r>
          <a:endParaRPr lang="fr-CH" b="1" dirty="0">
            <a:latin typeface="+mj-lt"/>
            <a:cs typeface="Times New Roman" pitchFamily="18" charset="0"/>
          </a:endParaRPr>
        </a:p>
      </dgm:t>
    </dgm:pt>
    <dgm:pt modelId="{CD43CC8C-F264-4544-972D-885F9549968C}" type="parTrans" cxnId="{9CF52862-A70D-4209-A3D8-9B6D097AAF2F}">
      <dgm:prSet/>
      <dgm:spPr/>
      <dgm:t>
        <a:bodyPr/>
        <a:lstStyle/>
        <a:p>
          <a:endParaRPr lang="fr-CH" b="1">
            <a:latin typeface="+mj-lt"/>
            <a:cs typeface="Times New Roman" pitchFamily="18" charset="0"/>
          </a:endParaRPr>
        </a:p>
      </dgm:t>
    </dgm:pt>
    <dgm:pt modelId="{3CB5BCE0-9B29-4E31-8EAD-C4EC9B4FBDD6}" type="sibTrans" cxnId="{9CF52862-A70D-4209-A3D8-9B6D097AAF2F}">
      <dgm:prSet/>
      <dgm:spPr/>
      <dgm:t>
        <a:bodyPr/>
        <a:lstStyle/>
        <a:p>
          <a:endParaRPr lang="fr-CH" b="1">
            <a:latin typeface="+mj-lt"/>
            <a:cs typeface="Times New Roman" pitchFamily="18" charset="0"/>
          </a:endParaRPr>
        </a:p>
      </dgm:t>
    </dgm:pt>
    <dgm:pt modelId="{F9F95FD9-B7FC-4B85-ACA9-B08FE30549CF}" type="pres">
      <dgm:prSet presAssocID="{6F1080D4-3F7A-4D79-A245-6BC3AE7E3C61}" presName="Name0" presStyleCnt="0">
        <dgm:presLayoutVars>
          <dgm:dir/>
          <dgm:animLvl val="lvl"/>
          <dgm:resizeHandles val="exact"/>
        </dgm:presLayoutVars>
      </dgm:prSet>
      <dgm:spPr/>
    </dgm:pt>
    <dgm:pt modelId="{AF30551A-6721-416A-AD10-E7832EBC3A89}" type="pres">
      <dgm:prSet presAssocID="{4AB1E9FB-E93A-4D12-BFF6-A4279EFA9E12}" presName="Name8" presStyleCnt="0"/>
      <dgm:spPr/>
    </dgm:pt>
    <dgm:pt modelId="{4213D32D-7725-4CD8-A2DD-864008F9E27A}" type="pres">
      <dgm:prSet presAssocID="{4AB1E9FB-E93A-4D12-BFF6-A4279EFA9E12}" presName="level" presStyleLbl="node1" presStyleIdx="0" presStyleCnt="3" custScaleX="217380">
        <dgm:presLayoutVars>
          <dgm:chMax val="1"/>
          <dgm:bulletEnabled val="1"/>
        </dgm:presLayoutVars>
      </dgm:prSet>
      <dgm:spPr/>
      <dgm:t>
        <a:bodyPr/>
        <a:lstStyle/>
        <a:p>
          <a:endParaRPr lang="fr-CH"/>
        </a:p>
      </dgm:t>
    </dgm:pt>
    <dgm:pt modelId="{13265DA2-CEAD-48F4-A866-EB302426394E}" type="pres">
      <dgm:prSet presAssocID="{4AB1E9FB-E93A-4D12-BFF6-A4279EFA9E12}" presName="levelTx" presStyleLbl="revTx" presStyleIdx="0" presStyleCnt="0">
        <dgm:presLayoutVars>
          <dgm:chMax val="1"/>
          <dgm:bulletEnabled val="1"/>
        </dgm:presLayoutVars>
      </dgm:prSet>
      <dgm:spPr/>
      <dgm:t>
        <a:bodyPr/>
        <a:lstStyle/>
        <a:p>
          <a:endParaRPr lang="fr-CH"/>
        </a:p>
      </dgm:t>
    </dgm:pt>
    <dgm:pt modelId="{F65DD82D-7290-42DE-8894-47F31BD9F1D6}" type="pres">
      <dgm:prSet presAssocID="{26C85555-504F-444A-9D49-9356364499D2}" presName="Name8" presStyleCnt="0"/>
      <dgm:spPr/>
    </dgm:pt>
    <dgm:pt modelId="{855C872E-2E02-4CAA-AB42-2C757E967BB2}" type="pres">
      <dgm:prSet presAssocID="{26C85555-504F-444A-9D49-9356364499D2}" presName="level" presStyleLbl="node1" presStyleIdx="1" presStyleCnt="3" custScaleX="129952">
        <dgm:presLayoutVars>
          <dgm:chMax val="1"/>
          <dgm:bulletEnabled val="1"/>
        </dgm:presLayoutVars>
      </dgm:prSet>
      <dgm:spPr/>
      <dgm:t>
        <a:bodyPr/>
        <a:lstStyle/>
        <a:p>
          <a:endParaRPr lang="fr-CH"/>
        </a:p>
      </dgm:t>
    </dgm:pt>
    <dgm:pt modelId="{5BE2BD28-FDEE-4577-90AA-0DD5C99399A9}" type="pres">
      <dgm:prSet presAssocID="{26C85555-504F-444A-9D49-9356364499D2}" presName="levelTx" presStyleLbl="revTx" presStyleIdx="0" presStyleCnt="0">
        <dgm:presLayoutVars>
          <dgm:chMax val="1"/>
          <dgm:bulletEnabled val="1"/>
        </dgm:presLayoutVars>
      </dgm:prSet>
      <dgm:spPr/>
      <dgm:t>
        <a:bodyPr/>
        <a:lstStyle/>
        <a:p>
          <a:endParaRPr lang="fr-CH"/>
        </a:p>
      </dgm:t>
    </dgm:pt>
    <dgm:pt modelId="{E5FAE66D-9511-4837-B300-03E7FA9C02B3}" type="pres">
      <dgm:prSet presAssocID="{5FC5CA4D-7BA3-43A0-93DB-172545E57A4C}" presName="Name8" presStyleCnt="0"/>
      <dgm:spPr/>
    </dgm:pt>
    <dgm:pt modelId="{B7FB8FEA-B916-4353-A7CC-2B7008930331}" type="pres">
      <dgm:prSet presAssocID="{5FC5CA4D-7BA3-43A0-93DB-172545E57A4C}" presName="level" presStyleLbl="node1" presStyleIdx="2" presStyleCnt="3" custLinFactNeighborX="388" custLinFactNeighborY="25420">
        <dgm:presLayoutVars>
          <dgm:chMax val="1"/>
          <dgm:bulletEnabled val="1"/>
        </dgm:presLayoutVars>
      </dgm:prSet>
      <dgm:spPr/>
      <dgm:t>
        <a:bodyPr/>
        <a:lstStyle/>
        <a:p>
          <a:endParaRPr lang="fr-CH"/>
        </a:p>
      </dgm:t>
    </dgm:pt>
    <dgm:pt modelId="{9C900C6B-48D5-4BA5-9B8F-9266C70D3980}" type="pres">
      <dgm:prSet presAssocID="{5FC5CA4D-7BA3-43A0-93DB-172545E57A4C}" presName="levelTx" presStyleLbl="revTx" presStyleIdx="0" presStyleCnt="0">
        <dgm:presLayoutVars>
          <dgm:chMax val="1"/>
          <dgm:bulletEnabled val="1"/>
        </dgm:presLayoutVars>
      </dgm:prSet>
      <dgm:spPr/>
      <dgm:t>
        <a:bodyPr/>
        <a:lstStyle/>
        <a:p>
          <a:endParaRPr lang="fr-CH"/>
        </a:p>
      </dgm:t>
    </dgm:pt>
  </dgm:ptLst>
  <dgm:cxnLst>
    <dgm:cxn modelId="{ED961AE9-8180-4174-B763-9290C40180AB}" type="presOf" srcId="{26C85555-504F-444A-9D49-9356364499D2}" destId="{855C872E-2E02-4CAA-AB42-2C757E967BB2}" srcOrd="0" destOrd="0" presId="urn:microsoft.com/office/officeart/2005/8/layout/pyramid1"/>
    <dgm:cxn modelId="{E878B6C4-DDE9-40B0-A78A-EE1BA235BC4F}" type="presOf" srcId="{4AB1E9FB-E93A-4D12-BFF6-A4279EFA9E12}" destId="{13265DA2-CEAD-48F4-A866-EB302426394E}" srcOrd="1" destOrd="0" presId="urn:microsoft.com/office/officeart/2005/8/layout/pyramid1"/>
    <dgm:cxn modelId="{9CF52862-A70D-4209-A3D8-9B6D097AAF2F}" srcId="{6F1080D4-3F7A-4D79-A245-6BC3AE7E3C61}" destId="{5FC5CA4D-7BA3-43A0-93DB-172545E57A4C}" srcOrd="2" destOrd="0" parTransId="{CD43CC8C-F264-4544-972D-885F9549968C}" sibTransId="{3CB5BCE0-9B29-4E31-8EAD-C4EC9B4FBDD6}"/>
    <dgm:cxn modelId="{CD80711E-6587-413B-9DF1-4FF72D57E477}" srcId="{6F1080D4-3F7A-4D79-A245-6BC3AE7E3C61}" destId="{4AB1E9FB-E93A-4D12-BFF6-A4279EFA9E12}" srcOrd="0" destOrd="0" parTransId="{85544FD2-9953-4EC8-BE63-A9FAE78A5D34}" sibTransId="{E01FFC02-8539-4144-9D3D-C1457971ED65}"/>
    <dgm:cxn modelId="{7D565FD7-64B9-4C62-AD07-5FF7C63A0465}" type="presOf" srcId="{26C85555-504F-444A-9D49-9356364499D2}" destId="{5BE2BD28-FDEE-4577-90AA-0DD5C99399A9}" srcOrd="1" destOrd="0" presId="urn:microsoft.com/office/officeart/2005/8/layout/pyramid1"/>
    <dgm:cxn modelId="{AB0D4966-9463-4203-B12A-D3478523ECE4}" type="presOf" srcId="{6F1080D4-3F7A-4D79-A245-6BC3AE7E3C61}" destId="{F9F95FD9-B7FC-4B85-ACA9-B08FE30549CF}" srcOrd="0" destOrd="0" presId="urn:microsoft.com/office/officeart/2005/8/layout/pyramid1"/>
    <dgm:cxn modelId="{84602A3A-DF79-4FD9-AC3A-9A3EF4B9A651}" type="presOf" srcId="{5FC5CA4D-7BA3-43A0-93DB-172545E57A4C}" destId="{9C900C6B-48D5-4BA5-9B8F-9266C70D3980}" srcOrd="1" destOrd="0" presId="urn:microsoft.com/office/officeart/2005/8/layout/pyramid1"/>
    <dgm:cxn modelId="{E9A21228-E226-45C7-834C-E6F6F6F5EF38}" type="presOf" srcId="{4AB1E9FB-E93A-4D12-BFF6-A4279EFA9E12}" destId="{4213D32D-7725-4CD8-A2DD-864008F9E27A}" srcOrd="0" destOrd="0" presId="urn:microsoft.com/office/officeart/2005/8/layout/pyramid1"/>
    <dgm:cxn modelId="{A2B3C948-BD31-40AF-98DD-A10ACFBDA05F}" type="presOf" srcId="{5FC5CA4D-7BA3-43A0-93DB-172545E57A4C}" destId="{B7FB8FEA-B916-4353-A7CC-2B7008930331}" srcOrd="0" destOrd="0" presId="urn:microsoft.com/office/officeart/2005/8/layout/pyramid1"/>
    <dgm:cxn modelId="{103CBFB4-1389-4CE3-AC0E-DE694CC36DE4}" srcId="{6F1080D4-3F7A-4D79-A245-6BC3AE7E3C61}" destId="{26C85555-504F-444A-9D49-9356364499D2}" srcOrd="1" destOrd="0" parTransId="{F48F6532-DDF5-4CAD-96DB-C7AA3B40DC3C}" sibTransId="{29035EB2-4054-4B8D-92BF-D26C3CFB88B7}"/>
    <dgm:cxn modelId="{A02D2AC4-37DE-40A0-98EB-C8B627BB5C09}" type="presParOf" srcId="{F9F95FD9-B7FC-4B85-ACA9-B08FE30549CF}" destId="{AF30551A-6721-416A-AD10-E7832EBC3A89}" srcOrd="0" destOrd="0" presId="urn:microsoft.com/office/officeart/2005/8/layout/pyramid1"/>
    <dgm:cxn modelId="{5E3161D9-B82A-4E99-88F7-B9974183132E}" type="presParOf" srcId="{AF30551A-6721-416A-AD10-E7832EBC3A89}" destId="{4213D32D-7725-4CD8-A2DD-864008F9E27A}" srcOrd="0" destOrd="0" presId="urn:microsoft.com/office/officeart/2005/8/layout/pyramid1"/>
    <dgm:cxn modelId="{FC1091C0-FBD7-41BB-BF4C-B75ACDBA771D}" type="presParOf" srcId="{AF30551A-6721-416A-AD10-E7832EBC3A89}" destId="{13265DA2-CEAD-48F4-A866-EB302426394E}" srcOrd="1" destOrd="0" presId="urn:microsoft.com/office/officeart/2005/8/layout/pyramid1"/>
    <dgm:cxn modelId="{5DEF01C7-351F-487C-AE14-B5DB0643A483}" type="presParOf" srcId="{F9F95FD9-B7FC-4B85-ACA9-B08FE30549CF}" destId="{F65DD82D-7290-42DE-8894-47F31BD9F1D6}" srcOrd="1" destOrd="0" presId="urn:microsoft.com/office/officeart/2005/8/layout/pyramid1"/>
    <dgm:cxn modelId="{34A63107-3835-412D-A20B-9B1D356DEB94}" type="presParOf" srcId="{F65DD82D-7290-42DE-8894-47F31BD9F1D6}" destId="{855C872E-2E02-4CAA-AB42-2C757E967BB2}" srcOrd="0" destOrd="0" presId="urn:microsoft.com/office/officeart/2005/8/layout/pyramid1"/>
    <dgm:cxn modelId="{68369C4E-F59F-4F87-83F6-443CA9E8E96B}" type="presParOf" srcId="{F65DD82D-7290-42DE-8894-47F31BD9F1D6}" destId="{5BE2BD28-FDEE-4577-90AA-0DD5C99399A9}" srcOrd="1" destOrd="0" presId="urn:microsoft.com/office/officeart/2005/8/layout/pyramid1"/>
    <dgm:cxn modelId="{7546E50D-4717-4927-8B02-367FDE0B9A68}" type="presParOf" srcId="{F9F95FD9-B7FC-4B85-ACA9-B08FE30549CF}" destId="{E5FAE66D-9511-4837-B300-03E7FA9C02B3}" srcOrd="2" destOrd="0" presId="urn:microsoft.com/office/officeart/2005/8/layout/pyramid1"/>
    <dgm:cxn modelId="{259CD061-83DD-4D8D-BCE4-0B4F23639A0E}" type="presParOf" srcId="{E5FAE66D-9511-4837-B300-03E7FA9C02B3}" destId="{B7FB8FEA-B916-4353-A7CC-2B7008930331}" srcOrd="0" destOrd="0" presId="urn:microsoft.com/office/officeart/2005/8/layout/pyramid1"/>
    <dgm:cxn modelId="{AB9D7536-C57D-4123-9970-81A96BDF4343}" type="presParOf" srcId="{E5FAE66D-9511-4837-B300-03E7FA9C02B3}" destId="{9C900C6B-48D5-4BA5-9B8F-9266C70D3980}"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507DF5-C4B0-4964-BDFC-A230B721E85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fr-CH"/>
        </a:p>
      </dgm:t>
    </dgm:pt>
    <dgm:pt modelId="{AD447A7D-C36C-42F1-BAEF-47DC006FC795}">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HES-SO</a:t>
          </a:r>
          <a:endParaRPr lang="fr-CH" sz="1100" b="1" dirty="0">
            <a:solidFill>
              <a:schemeClr val="bg1"/>
            </a:solidFill>
            <a:latin typeface="Times New Roman" pitchFamily="18" charset="0"/>
            <a:cs typeface="Times New Roman" pitchFamily="18" charset="0"/>
          </a:endParaRPr>
        </a:p>
      </dgm:t>
    </dgm:pt>
    <dgm:pt modelId="{DD02F2FD-5391-43B4-9074-6A9C05A6B97C}" type="parTrans" cxnId="{C6198F67-A697-4B79-80F2-F970FDCCBBF3}">
      <dgm:prSet/>
      <dgm:spPr/>
      <dgm:t>
        <a:bodyPr/>
        <a:lstStyle/>
        <a:p>
          <a:endParaRPr lang="fr-CH" sz="1100" b="1">
            <a:solidFill>
              <a:schemeClr val="bg1"/>
            </a:solidFill>
            <a:latin typeface="Times New Roman" pitchFamily="18" charset="0"/>
            <a:cs typeface="Times New Roman" pitchFamily="18" charset="0"/>
          </a:endParaRPr>
        </a:p>
      </dgm:t>
    </dgm:pt>
    <dgm:pt modelId="{A1D7B2C2-08E0-41C6-854A-726AD2EA1A0C}" type="sibTrans" cxnId="{C6198F67-A697-4B79-80F2-F970FDCCBBF3}">
      <dgm:prSet/>
      <dgm:spPr/>
      <dgm:t>
        <a:bodyPr/>
        <a:lstStyle/>
        <a:p>
          <a:endParaRPr lang="fr-CH" sz="1100" b="1">
            <a:solidFill>
              <a:schemeClr val="bg1"/>
            </a:solidFill>
            <a:latin typeface="Times New Roman" pitchFamily="18" charset="0"/>
            <a:cs typeface="Times New Roman" pitchFamily="18" charset="0"/>
          </a:endParaRPr>
        </a:p>
      </dgm:t>
    </dgm:pt>
    <dgm:pt modelId="{6DA060D0-1415-419D-915A-7CA85E7C4B16}">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ZHAW</a:t>
          </a:r>
          <a:endParaRPr lang="fr-CH" sz="1100" b="1" dirty="0">
            <a:solidFill>
              <a:schemeClr val="bg1"/>
            </a:solidFill>
            <a:latin typeface="Times New Roman" pitchFamily="18" charset="0"/>
            <a:cs typeface="Times New Roman" pitchFamily="18" charset="0"/>
          </a:endParaRPr>
        </a:p>
      </dgm:t>
    </dgm:pt>
    <dgm:pt modelId="{DA38CF03-A855-45C7-B285-E4EE6BCD8FAC}" type="parTrans" cxnId="{D2394316-48F3-4F5B-908E-560B599B64A2}">
      <dgm:prSet/>
      <dgm:spPr/>
      <dgm:t>
        <a:bodyPr/>
        <a:lstStyle/>
        <a:p>
          <a:endParaRPr lang="fr-CH" sz="1100" b="1">
            <a:solidFill>
              <a:schemeClr val="bg1"/>
            </a:solidFill>
            <a:latin typeface="Times New Roman" pitchFamily="18" charset="0"/>
            <a:cs typeface="Times New Roman" pitchFamily="18" charset="0"/>
          </a:endParaRPr>
        </a:p>
      </dgm:t>
    </dgm:pt>
    <dgm:pt modelId="{FC2A0D84-7023-46E9-BEF2-D10F7929F82F}" type="sibTrans" cxnId="{D2394316-48F3-4F5B-908E-560B599B64A2}">
      <dgm:prSet/>
      <dgm:spPr/>
      <dgm:t>
        <a:bodyPr/>
        <a:lstStyle/>
        <a:p>
          <a:endParaRPr lang="fr-CH" sz="1100" b="1">
            <a:solidFill>
              <a:schemeClr val="bg1"/>
            </a:solidFill>
            <a:latin typeface="Times New Roman" pitchFamily="18" charset="0"/>
            <a:cs typeface="Times New Roman" pitchFamily="18" charset="0"/>
          </a:endParaRPr>
        </a:p>
      </dgm:t>
    </dgm:pt>
    <dgm:pt modelId="{3ACECC13-3A2D-45AD-8798-F92D2FDFE34A}">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SUPSI</a:t>
          </a:r>
          <a:endParaRPr lang="fr-CH" sz="1100" b="1" dirty="0">
            <a:solidFill>
              <a:schemeClr val="bg1"/>
            </a:solidFill>
            <a:latin typeface="Times New Roman" pitchFamily="18" charset="0"/>
            <a:cs typeface="Times New Roman" pitchFamily="18" charset="0"/>
          </a:endParaRPr>
        </a:p>
      </dgm:t>
    </dgm:pt>
    <dgm:pt modelId="{AC277C04-276F-4EDA-89F1-50A096D1A2DB}" type="parTrans" cxnId="{5B80830B-954F-4537-B03B-B452134C3CAE}">
      <dgm:prSet/>
      <dgm:spPr/>
      <dgm:t>
        <a:bodyPr/>
        <a:lstStyle/>
        <a:p>
          <a:endParaRPr lang="fr-CH" sz="1100" b="1">
            <a:solidFill>
              <a:schemeClr val="bg1"/>
            </a:solidFill>
            <a:latin typeface="Times New Roman" pitchFamily="18" charset="0"/>
            <a:cs typeface="Times New Roman" pitchFamily="18" charset="0"/>
          </a:endParaRPr>
        </a:p>
      </dgm:t>
    </dgm:pt>
    <dgm:pt modelId="{8D08F52B-B39B-4AB7-A11B-529EAB047962}" type="sibTrans" cxnId="{5B80830B-954F-4537-B03B-B452134C3CAE}">
      <dgm:prSet/>
      <dgm:spPr/>
      <dgm:t>
        <a:bodyPr/>
        <a:lstStyle/>
        <a:p>
          <a:endParaRPr lang="fr-CH" sz="1100" b="1">
            <a:solidFill>
              <a:schemeClr val="bg1"/>
            </a:solidFill>
            <a:latin typeface="Times New Roman" pitchFamily="18" charset="0"/>
            <a:cs typeface="Times New Roman" pitchFamily="18" charset="0"/>
          </a:endParaRPr>
        </a:p>
      </dgm:t>
    </dgm:pt>
    <dgm:pt modelId="{A5F476CA-A414-4B5A-8237-AAF04A70533F}">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FHO</a:t>
          </a:r>
          <a:endParaRPr lang="fr-CH" sz="1100" b="1" dirty="0">
            <a:solidFill>
              <a:schemeClr val="bg1"/>
            </a:solidFill>
            <a:latin typeface="Times New Roman" pitchFamily="18" charset="0"/>
            <a:cs typeface="Times New Roman" pitchFamily="18" charset="0"/>
          </a:endParaRPr>
        </a:p>
      </dgm:t>
    </dgm:pt>
    <dgm:pt modelId="{FBFA3B63-4959-4D42-9EF3-ED490FBB8375}" type="parTrans" cxnId="{49C328B1-6BEE-480D-9C66-5FE4BF239E49}">
      <dgm:prSet/>
      <dgm:spPr/>
      <dgm:t>
        <a:bodyPr/>
        <a:lstStyle/>
        <a:p>
          <a:endParaRPr lang="fr-CH" sz="1100" b="1">
            <a:solidFill>
              <a:schemeClr val="bg1"/>
            </a:solidFill>
            <a:latin typeface="Times New Roman" pitchFamily="18" charset="0"/>
            <a:cs typeface="Times New Roman" pitchFamily="18" charset="0"/>
          </a:endParaRPr>
        </a:p>
      </dgm:t>
    </dgm:pt>
    <dgm:pt modelId="{EBC3FD84-A590-4D1C-BAB8-4CE57C600FF2}" type="sibTrans" cxnId="{49C328B1-6BEE-480D-9C66-5FE4BF239E49}">
      <dgm:prSet/>
      <dgm:spPr/>
      <dgm:t>
        <a:bodyPr/>
        <a:lstStyle/>
        <a:p>
          <a:endParaRPr lang="fr-CH" sz="1600" b="1">
            <a:solidFill>
              <a:schemeClr val="bg1"/>
            </a:solidFill>
            <a:latin typeface="Times New Roman" pitchFamily="18" charset="0"/>
            <a:cs typeface="Times New Roman" pitchFamily="18" charset="0"/>
          </a:endParaRPr>
        </a:p>
      </dgm:t>
    </dgm:pt>
    <dgm:pt modelId="{216CF36E-BAF5-463B-BD7C-7E98A2CCC010}">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HLU</a:t>
          </a:r>
          <a:endParaRPr lang="fr-CH" sz="1100" b="1" dirty="0">
            <a:solidFill>
              <a:schemeClr val="bg1"/>
            </a:solidFill>
            <a:latin typeface="Times New Roman" pitchFamily="18" charset="0"/>
            <a:cs typeface="Times New Roman" pitchFamily="18" charset="0"/>
          </a:endParaRPr>
        </a:p>
      </dgm:t>
    </dgm:pt>
    <dgm:pt modelId="{E1D57DB0-BB45-4C8C-8FCE-DD6499BEF78F}" type="parTrans" cxnId="{BF09121C-B8AB-4755-8404-ED72D0B81640}">
      <dgm:prSet/>
      <dgm:spPr/>
      <dgm:t>
        <a:bodyPr/>
        <a:lstStyle/>
        <a:p>
          <a:endParaRPr lang="fr-CH" sz="1100" b="1">
            <a:solidFill>
              <a:schemeClr val="bg1"/>
            </a:solidFill>
            <a:latin typeface="Times New Roman" pitchFamily="18" charset="0"/>
            <a:cs typeface="Times New Roman" pitchFamily="18" charset="0"/>
          </a:endParaRPr>
        </a:p>
      </dgm:t>
    </dgm:pt>
    <dgm:pt modelId="{DA4C1ED8-E3FE-475C-A736-381C850A8F71}" type="sibTrans" cxnId="{BF09121C-B8AB-4755-8404-ED72D0B81640}">
      <dgm:prSet/>
      <dgm:spPr/>
      <dgm:t>
        <a:bodyPr/>
        <a:lstStyle/>
        <a:p>
          <a:endParaRPr lang="fr-CH" sz="1100" b="1">
            <a:solidFill>
              <a:schemeClr val="bg1"/>
            </a:solidFill>
            <a:latin typeface="Times New Roman" pitchFamily="18" charset="0"/>
            <a:cs typeface="Times New Roman" pitchFamily="18" charset="0"/>
          </a:endParaRPr>
        </a:p>
      </dgm:t>
    </dgm:pt>
    <dgm:pt modelId="{35B8C085-B08D-4D37-B0E3-03B9D91F8EA0}">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 NW</a:t>
          </a:r>
          <a:endParaRPr lang="fr-CH" sz="1100" b="1" dirty="0">
            <a:solidFill>
              <a:schemeClr val="bg1"/>
            </a:solidFill>
            <a:latin typeface="Times New Roman" pitchFamily="18" charset="0"/>
            <a:cs typeface="Times New Roman" pitchFamily="18" charset="0"/>
          </a:endParaRPr>
        </a:p>
      </dgm:t>
    </dgm:pt>
    <dgm:pt modelId="{3365556C-A4DB-451B-9FBC-EC068F1066EC}" type="parTrans" cxnId="{F4FAD067-5742-4681-A104-237639E0F151}">
      <dgm:prSet/>
      <dgm:spPr/>
      <dgm:t>
        <a:bodyPr/>
        <a:lstStyle/>
        <a:p>
          <a:endParaRPr lang="fr-CH" sz="1100" b="1">
            <a:solidFill>
              <a:schemeClr val="bg1"/>
            </a:solidFill>
            <a:latin typeface="Times New Roman" pitchFamily="18" charset="0"/>
            <a:cs typeface="Times New Roman" pitchFamily="18" charset="0"/>
          </a:endParaRPr>
        </a:p>
      </dgm:t>
    </dgm:pt>
    <dgm:pt modelId="{E581165A-E9AA-443F-AAEC-CCBDF3FB9192}" type="sibTrans" cxnId="{F4FAD067-5742-4681-A104-237639E0F151}">
      <dgm:prSet/>
      <dgm:spPr/>
      <dgm:t>
        <a:bodyPr/>
        <a:lstStyle/>
        <a:p>
          <a:endParaRPr lang="fr-CH" sz="1400" b="1">
            <a:solidFill>
              <a:schemeClr val="bg1"/>
            </a:solidFill>
            <a:latin typeface="Times New Roman" pitchFamily="18" charset="0"/>
            <a:cs typeface="Times New Roman" pitchFamily="18" charset="0"/>
          </a:endParaRPr>
        </a:p>
      </dgm:t>
    </dgm:pt>
    <dgm:pt modelId="{4E21700C-3C71-4441-B8E5-A7C1D9F35575}">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BFH</a:t>
          </a:r>
          <a:endParaRPr lang="fr-CH" sz="1100" b="1" dirty="0">
            <a:solidFill>
              <a:schemeClr val="bg1"/>
            </a:solidFill>
            <a:latin typeface="Times New Roman" pitchFamily="18" charset="0"/>
            <a:cs typeface="Times New Roman" pitchFamily="18" charset="0"/>
          </a:endParaRPr>
        </a:p>
      </dgm:t>
    </dgm:pt>
    <dgm:pt modelId="{6E47EE1D-860F-4532-8009-77933B6649DA}" type="parTrans" cxnId="{2B72A8F5-4AAE-4B2A-94EB-9C5F94F209A7}">
      <dgm:prSet/>
      <dgm:spPr/>
      <dgm:t>
        <a:bodyPr/>
        <a:lstStyle/>
        <a:p>
          <a:endParaRPr lang="fr-CH" sz="1100" b="1">
            <a:solidFill>
              <a:schemeClr val="bg1"/>
            </a:solidFill>
            <a:latin typeface="Times New Roman" pitchFamily="18" charset="0"/>
            <a:cs typeface="Times New Roman" pitchFamily="18" charset="0"/>
          </a:endParaRPr>
        </a:p>
      </dgm:t>
    </dgm:pt>
    <dgm:pt modelId="{14C2C388-2734-407B-BFBD-36BC2022EDDA}" type="sibTrans" cxnId="{2B72A8F5-4AAE-4B2A-94EB-9C5F94F209A7}">
      <dgm:prSet/>
      <dgm:spPr/>
      <dgm:t>
        <a:bodyPr/>
        <a:lstStyle/>
        <a:p>
          <a:endParaRPr lang="fr-CH" sz="1100" b="1">
            <a:solidFill>
              <a:schemeClr val="bg1"/>
            </a:solidFill>
            <a:latin typeface="Times New Roman" pitchFamily="18" charset="0"/>
            <a:cs typeface="Times New Roman" pitchFamily="18" charset="0"/>
          </a:endParaRPr>
        </a:p>
      </dgm:t>
    </dgm:pt>
    <dgm:pt modelId="{B6FE81B1-73E3-40B8-B2EF-7E4AE9EBD276}" type="pres">
      <dgm:prSet presAssocID="{EA507DF5-C4B0-4964-BDFC-A230B721E856}" presName="cycle" presStyleCnt="0">
        <dgm:presLayoutVars>
          <dgm:dir/>
          <dgm:resizeHandles val="exact"/>
        </dgm:presLayoutVars>
      </dgm:prSet>
      <dgm:spPr/>
      <dgm:t>
        <a:bodyPr/>
        <a:lstStyle/>
        <a:p>
          <a:endParaRPr lang="fr-CH"/>
        </a:p>
      </dgm:t>
    </dgm:pt>
    <dgm:pt modelId="{159BD740-350D-43D1-83E4-A4B30C8F225D}" type="pres">
      <dgm:prSet presAssocID="{AD447A7D-C36C-42F1-BAEF-47DC006FC795}" presName="node" presStyleLbl="node1" presStyleIdx="0" presStyleCnt="7" custScaleX="139656">
        <dgm:presLayoutVars>
          <dgm:bulletEnabled val="1"/>
        </dgm:presLayoutVars>
      </dgm:prSet>
      <dgm:spPr/>
      <dgm:t>
        <a:bodyPr/>
        <a:lstStyle/>
        <a:p>
          <a:endParaRPr lang="fr-CH"/>
        </a:p>
      </dgm:t>
    </dgm:pt>
    <dgm:pt modelId="{A32FE7A9-ED46-4DB2-B54C-DAAFED063140}" type="pres">
      <dgm:prSet presAssocID="{AD447A7D-C36C-42F1-BAEF-47DC006FC795}" presName="spNode" presStyleCnt="0"/>
      <dgm:spPr/>
    </dgm:pt>
    <dgm:pt modelId="{1C6E9B33-6716-42B8-84EF-37D3125AED06}" type="pres">
      <dgm:prSet presAssocID="{A1D7B2C2-08E0-41C6-854A-726AD2EA1A0C}" presName="sibTrans" presStyleLbl="sibTrans1D1" presStyleIdx="0" presStyleCnt="7"/>
      <dgm:spPr/>
      <dgm:t>
        <a:bodyPr/>
        <a:lstStyle/>
        <a:p>
          <a:endParaRPr lang="fr-CH"/>
        </a:p>
      </dgm:t>
    </dgm:pt>
    <dgm:pt modelId="{CAC5621B-3445-4BAC-A083-1A85C6CE6CF2}" type="pres">
      <dgm:prSet presAssocID="{4E21700C-3C71-4441-B8E5-A7C1D9F35575}" presName="node" presStyleLbl="node1" presStyleIdx="1" presStyleCnt="7">
        <dgm:presLayoutVars>
          <dgm:bulletEnabled val="1"/>
        </dgm:presLayoutVars>
      </dgm:prSet>
      <dgm:spPr/>
      <dgm:t>
        <a:bodyPr/>
        <a:lstStyle/>
        <a:p>
          <a:endParaRPr lang="fr-CH"/>
        </a:p>
      </dgm:t>
    </dgm:pt>
    <dgm:pt modelId="{DBCF8F36-69AF-4C92-94B0-591C007E1FED}" type="pres">
      <dgm:prSet presAssocID="{4E21700C-3C71-4441-B8E5-A7C1D9F35575}" presName="spNode" presStyleCnt="0"/>
      <dgm:spPr/>
    </dgm:pt>
    <dgm:pt modelId="{A441CF95-B7E2-4ACF-8FC2-BBD1689BBA8A}" type="pres">
      <dgm:prSet presAssocID="{14C2C388-2734-407B-BFBD-36BC2022EDDA}" presName="sibTrans" presStyleLbl="sibTrans1D1" presStyleIdx="1" presStyleCnt="7"/>
      <dgm:spPr/>
      <dgm:t>
        <a:bodyPr/>
        <a:lstStyle/>
        <a:p>
          <a:endParaRPr lang="fr-CH"/>
        </a:p>
      </dgm:t>
    </dgm:pt>
    <dgm:pt modelId="{FF181FB0-7FB6-4B01-8CA5-DC20B01CFFC0}" type="pres">
      <dgm:prSet presAssocID="{35B8C085-B08D-4D37-B0E3-03B9D91F8EA0}" presName="node" presStyleLbl="node1" presStyleIdx="2" presStyleCnt="7">
        <dgm:presLayoutVars>
          <dgm:bulletEnabled val="1"/>
        </dgm:presLayoutVars>
      </dgm:prSet>
      <dgm:spPr/>
      <dgm:t>
        <a:bodyPr/>
        <a:lstStyle/>
        <a:p>
          <a:endParaRPr lang="fr-CH"/>
        </a:p>
      </dgm:t>
    </dgm:pt>
    <dgm:pt modelId="{31C01E42-D9CA-4B39-80DA-2486E55ED45E}" type="pres">
      <dgm:prSet presAssocID="{35B8C085-B08D-4D37-B0E3-03B9D91F8EA0}" presName="spNode" presStyleCnt="0"/>
      <dgm:spPr/>
    </dgm:pt>
    <dgm:pt modelId="{5C86956F-E1D0-47E0-9891-B5645C85C8D4}" type="pres">
      <dgm:prSet presAssocID="{E581165A-E9AA-443F-AAEC-CCBDF3FB9192}" presName="sibTrans" presStyleLbl="sibTrans1D1" presStyleIdx="2" presStyleCnt="7"/>
      <dgm:spPr/>
      <dgm:t>
        <a:bodyPr/>
        <a:lstStyle/>
        <a:p>
          <a:endParaRPr lang="fr-CH"/>
        </a:p>
      </dgm:t>
    </dgm:pt>
    <dgm:pt modelId="{82E670E4-63D6-42F4-948D-7BBA422C07A9}" type="pres">
      <dgm:prSet presAssocID="{6DA060D0-1415-419D-915A-7CA85E7C4B16}" presName="node" presStyleLbl="node1" presStyleIdx="3" presStyleCnt="7" custScaleX="125181" custRadScaleRad="98142" custRadScaleInc="-31746">
        <dgm:presLayoutVars>
          <dgm:bulletEnabled val="1"/>
        </dgm:presLayoutVars>
      </dgm:prSet>
      <dgm:spPr/>
      <dgm:t>
        <a:bodyPr/>
        <a:lstStyle/>
        <a:p>
          <a:endParaRPr lang="fr-CH"/>
        </a:p>
      </dgm:t>
    </dgm:pt>
    <dgm:pt modelId="{0D45A546-D384-43A2-B198-21816E575CB9}" type="pres">
      <dgm:prSet presAssocID="{6DA060D0-1415-419D-915A-7CA85E7C4B16}" presName="spNode" presStyleCnt="0"/>
      <dgm:spPr/>
    </dgm:pt>
    <dgm:pt modelId="{5A724D23-7781-413D-8F5C-D87DAB27005D}" type="pres">
      <dgm:prSet presAssocID="{FC2A0D84-7023-46E9-BEF2-D10F7929F82F}" presName="sibTrans" presStyleLbl="sibTrans1D1" presStyleIdx="3" presStyleCnt="7"/>
      <dgm:spPr/>
      <dgm:t>
        <a:bodyPr/>
        <a:lstStyle/>
        <a:p>
          <a:endParaRPr lang="fr-CH"/>
        </a:p>
      </dgm:t>
    </dgm:pt>
    <dgm:pt modelId="{9F07933D-6347-4134-89FE-A4F8C43635A2}" type="pres">
      <dgm:prSet presAssocID="{3ACECC13-3A2D-45AD-8798-F92D2FDFE34A}" presName="node" presStyleLbl="node1" presStyleIdx="4" presStyleCnt="7">
        <dgm:presLayoutVars>
          <dgm:bulletEnabled val="1"/>
        </dgm:presLayoutVars>
      </dgm:prSet>
      <dgm:spPr/>
      <dgm:t>
        <a:bodyPr/>
        <a:lstStyle/>
        <a:p>
          <a:endParaRPr lang="fr-CH"/>
        </a:p>
      </dgm:t>
    </dgm:pt>
    <dgm:pt modelId="{3648A634-484E-4A0F-9559-F6A8C0A9B5FC}" type="pres">
      <dgm:prSet presAssocID="{3ACECC13-3A2D-45AD-8798-F92D2FDFE34A}" presName="spNode" presStyleCnt="0"/>
      <dgm:spPr/>
    </dgm:pt>
    <dgm:pt modelId="{F4499EBD-C9EF-43CC-BB3A-023418694844}" type="pres">
      <dgm:prSet presAssocID="{8D08F52B-B39B-4AB7-A11B-529EAB047962}" presName="sibTrans" presStyleLbl="sibTrans1D1" presStyleIdx="4" presStyleCnt="7"/>
      <dgm:spPr/>
      <dgm:t>
        <a:bodyPr/>
        <a:lstStyle/>
        <a:p>
          <a:endParaRPr lang="fr-CH"/>
        </a:p>
      </dgm:t>
    </dgm:pt>
    <dgm:pt modelId="{59558871-92CE-4716-AB75-D25A82B644F0}" type="pres">
      <dgm:prSet presAssocID="{A5F476CA-A414-4B5A-8237-AAF04A70533F}" presName="node" presStyleLbl="node1" presStyleIdx="5" presStyleCnt="7">
        <dgm:presLayoutVars>
          <dgm:bulletEnabled val="1"/>
        </dgm:presLayoutVars>
      </dgm:prSet>
      <dgm:spPr/>
      <dgm:t>
        <a:bodyPr/>
        <a:lstStyle/>
        <a:p>
          <a:endParaRPr lang="fr-CH"/>
        </a:p>
      </dgm:t>
    </dgm:pt>
    <dgm:pt modelId="{372E2931-F060-4153-B23A-363D937183C0}" type="pres">
      <dgm:prSet presAssocID="{A5F476CA-A414-4B5A-8237-AAF04A70533F}" presName="spNode" presStyleCnt="0"/>
      <dgm:spPr/>
    </dgm:pt>
    <dgm:pt modelId="{07E84520-8747-4C07-B268-939B8A303CD9}" type="pres">
      <dgm:prSet presAssocID="{EBC3FD84-A590-4D1C-BAB8-4CE57C600FF2}" presName="sibTrans" presStyleLbl="sibTrans1D1" presStyleIdx="5" presStyleCnt="7"/>
      <dgm:spPr/>
      <dgm:t>
        <a:bodyPr/>
        <a:lstStyle/>
        <a:p>
          <a:endParaRPr lang="fr-CH"/>
        </a:p>
      </dgm:t>
    </dgm:pt>
    <dgm:pt modelId="{1723E7AF-4445-4328-9930-1DF7B59FE6B0}" type="pres">
      <dgm:prSet presAssocID="{216CF36E-BAF5-463B-BD7C-7E98A2CCC010}" presName="node" presStyleLbl="node1" presStyleIdx="6" presStyleCnt="7">
        <dgm:presLayoutVars>
          <dgm:bulletEnabled val="1"/>
        </dgm:presLayoutVars>
      </dgm:prSet>
      <dgm:spPr/>
      <dgm:t>
        <a:bodyPr/>
        <a:lstStyle/>
        <a:p>
          <a:endParaRPr lang="fr-CH"/>
        </a:p>
      </dgm:t>
    </dgm:pt>
    <dgm:pt modelId="{979A1F07-817D-4B80-B955-BEB83D4AA8B1}" type="pres">
      <dgm:prSet presAssocID="{216CF36E-BAF5-463B-BD7C-7E98A2CCC010}" presName="spNode" presStyleCnt="0"/>
      <dgm:spPr/>
    </dgm:pt>
    <dgm:pt modelId="{93989F7C-1F3C-493C-935B-9C693E25A180}" type="pres">
      <dgm:prSet presAssocID="{DA4C1ED8-E3FE-475C-A736-381C850A8F71}" presName="sibTrans" presStyleLbl="sibTrans1D1" presStyleIdx="6" presStyleCnt="7"/>
      <dgm:spPr/>
      <dgm:t>
        <a:bodyPr/>
        <a:lstStyle/>
        <a:p>
          <a:endParaRPr lang="fr-CH"/>
        </a:p>
      </dgm:t>
    </dgm:pt>
  </dgm:ptLst>
  <dgm:cxnLst>
    <dgm:cxn modelId="{F0EB7CC5-8641-49C1-9405-D84F6B3678BE}" type="presOf" srcId="{35B8C085-B08D-4D37-B0E3-03B9D91F8EA0}" destId="{FF181FB0-7FB6-4B01-8CA5-DC20B01CFFC0}" srcOrd="0" destOrd="0" presId="urn:microsoft.com/office/officeart/2005/8/layout/cycle6"/>
    <dgm:cxn modelId="{BF09121C-B8AB-4755-8404-ED72D0B81640}" srcId="{EA507DF5-C4B0-4964-BDFC-A230B721E856}" destId="{216CF36E-BAF5-463B-BD7C-7E98A2CCC010}" srcOrd="6" destOrd="0" parTransId="{E1D57DB0-BB45-4C8C-8FCE-DD6499BEF78F}" sibTransId="{DA4C1ED8-E3FE-475C-A736-381C850A8F71}"/>
    <dgm:cxn modelId="{5B80830B-954F-4537-B03B-B452134C3CAE}" srcId="{EA507DF5-C4B0-4964-BDFC-A230B721E856}" destId="{3ACECC13-3A2D-45AD-8798-F92D2FDFE34A}" srcOrd="4" destOrd="0" parTransId="{AC277C04-276F-4EDA-89F1-50A096D1A2DB}" sibTransId="{8D08F52B-B39B-4AB7-A11B-529EAB047962}"/>
    <dgm:cxn modelId="{3BCB12DB-8697-45BA-BD95-B16694ABEED9}" type="presOf" srcId="{3ACECC13-3A2D-45AD-8798-F92D2FDFE34A}" destId="{9F07933D-6347-4134-89FE-A4F8C43635A2}" srcOrd="0" destOrd="0" presId="urn:microsoft.com/office/officeart/2005/8/layout/cycle6"/>
    <dgm:cxn modelId="{C6198F67-A697-4B79-80F2-F970FDCCBBF3}" srcId="{EA507DF5-C4B0-4964-BDFC-A230B721E856}" destId="{AD447A7D-C36C-42F1-BAEF-47DC006FC795}" srcOrd="0" destOrd="0" parTransId="{DD02F2FD-5391-43B4-9074-6A9C05A6B97C}" sibTransId="{A1D7B2C2-08E0-41C6-854A-726AD2EA1A0C}"/>
    <dgm:cxn modelId="{0C8B4043-C378-4340-A905-984695A0C373}" type="presOf" srcId="{A5F476CA-A414-4B5A-8237-AAF04A70533F}" destId="{59558871-92CE-4716-AB75-D25A82B644F0}" srcOrd="0" destOrd="0" presId="urn:microsoft.com/office/officeart/2005/8/layout/cycle6"/>
    <dgm:cxn modelId="{5A5AC930-14D8-438A-9D35-4D79D88C61D1}" type="presOf" srcId="{EA507DF5-C4B0-4964-BDFC-A230B721E856}" destId="{B6FE81B1-73E3-40B8-B2EF-7E4AE9EBD276}" srcOrd="0" destOrd="0" presId="urn:microsoft.com/office/officeart/2005/8/layout/cycle6"/>
    <dgm:cxn modelId="{F99CABB5-E958-48E6-8064-D074DFB5DD80}" type="presOf" srcId="{6DA060D0-1415-419D-915A-7CA85E7C4B16}" destId="{82E670E4-63D6-42F4-948D-7BBA422C07A9}" srcOrd="0" destOrd="0" presId="urn:microsoft.com/office/officeart/2005/8/layout/cycle6"/>
    <dgm:cxn modelId="{42A5E6DB-8081-4478-8E7E-1CE885C0FE2A}" type="presOf" srcId="{E581165A-E9AA-443F-AAEC-CCBDF3FB9192}" destId="{5C86956F-E1D0-47E0-9891-B5645C85C8D4}" srcOrd="0" destOrd="0" presId="urn:microsoft.com/office/officeart/2005/8/layout/cycle6"/>
    <dgm:cxn modelId="{2B72A8F5-4AAE-4B2A-94EB-9C5F94F209A7}" srcId="{EA507DF5-C4B0-4964-BDFC-A230B721E856}" destId="{4E21700C-3C71-4441-B8E5-A7C1D9F35575}" srcOrd="1" destOrd="0" parTransId="{6E47EE1D-860F-4532-8009-77933B6649DA}" sibTransId="{14C2C388-2734-407B-BFBD-36BC2022EDDA}"/>
    <dgm:cxn modelId="{204652A3-C1D0-4FE5-94C0-214FC216BB40}" type="presOf" srcId="{FC2A0D84-7023-46E9-BEF2-D10F7929F82F}" destId="{5A724D23-7781-413D-8F5C-D87DAB27005D}" srcOrd="0" destOrd="0" presId="urn:microsoft.com/office/officeart/2005/8/layout/cycle6"/>
    <dgm:cxn modelId="{F4FAD067-5742-4681-A104-237639E0F151}" srcId="{EA507DF5-C4B0-4964-BDFC-A230B721E856}" destId="{35B8C085-B08D-4D37-B0E3-03B9D91F8EA0}" srcOrd="2" destOrd="0" parTransId="{3365556C-A4DB-451B-9FBC-EC068F1066EC}" sibTransId="{E581165A-E9AA-443F-AAEC-CCBDF3FB9192}"/>
    <dgm:cxn modelId="{D2394316-48F3-4F5B-908E-560B599B64A2}" srcId="{EA507DF5-C4B0-4964-BDFC-A230B721E856}" destId="{6DA060D0-1415-419D-915A-7CA85E7C4B16}" srcOrd="3" destOrd="0" parTransId="{DA38CF03-A855-45C7-B285-E4EE6BCD8FAC}" sibTransId="{FC2A0D84-7023-46E9-BEF2-D10F7929F82F}"/>
    <dgm:cxn modelId="{AE997535-A879-4C53-AA27-199A6D7361F8}" type="presOf" srcId="{8D08F52B-B39B-4AB7-A11B-529EAB047962}" destId="{F4499EBD-C9EF-43CC-BB3A-023418694844}" srcOrd="0" destOrd="0" presId="urn:microsoft.com/office/officeart/2005/8/layout/cycle6"/>
    <dgm:cxn modelId="{496C9CEA-6F19-4BBE-8F15-32644018B963}" type="presOf" srcId="{14C2C388-2734-407B-BFBD-36BC2022EDDA}" destId="{A441CF95-B7E2-4ACF-8FC2-BBD1689BBA8A}" srcOrd="0" destOrd="0" presId="urn:microsoft.com/office/officeart/2005/8/layout/cycle6"/>
    <dgm:cxn modelId="{DB4A841F-AEF0-4394-BBF4-C103EAAC627A}" type="presOf" srcId="{216CF36E-BAF5-463B-BD7C-7E98A2CCC010}" destId="{1723E7AF-4445-4328-9930-1DF7B59FE6B0}" srcOrd="0" destOrd="0" presId="urn:microsoft.com/office/officeart/2005/8/layout/cycle6"/>
    <dgm:cxn modelId="{38450D91-F76F-48A0-9E6A-E77930E6B152}" type="presOf" srcId="{AD447A7D-C36C-42F1-BAEF-47DC006FC795}" destId="{159BD740-350D-43D1-83E4-A4B30C8F225D}" srcOrd="0" destOrd="0" presId="urn:microsoft.com/office/officeart/2005/8/layout/cycle6"/>
    <dgm:cxn modelId="{49C328B1-6BEE-480D-9C66-5FE4BF239E49}" srcId="{EA507DF5-C4B0-4964-BDFC-A230B721E856}" destId="{A5F476CA-A414-4B5A-8237-AAF04A70533F}" srcOrd="5" destOrd="0" parTransId="{FBFA3B63-4959-4D42-9EF3-ED490FBB8375}" sibTransId="{EBC3FD84-A590-4D1C-BAB8-4CE57C600FF2}"/>
    <dgm:cxn modelId="{8CC2AE81-42C4-4786-8391-C1208B7C47C2}" type="presOf" srcId="{4E21700C-3C71-4441-B8E5-A7C1D9F35575}" destId="{CAC5621B-3445-4BAC-A083-1A85C6CE6CF2}" srcOrd="0" destOrd="0" presId="urn:microsoft.com/office/officeart/2005/8/layout/cycle6"/>
    <dgm:cxn modelId="{3A792B14-B04D-49C0-8FC7-0556B1152AE8}" type="presOf" srcId="{A1D7B2C2-08E0-41C6-854A-726AD2EA1A0C}" destId="{1C6E9B33-6716-42B8-84EF-37D3125AED06}" srcOrd="0" destOrd="0" presId="urn:microsoft.com/office/officeart/2005/8/layout/cycle6"/>
    <dgm:cxn modelId="{5D112A45-41CA-45A5-990A-32F1CF39E14B}" type="presOf" srcId="{EBC3FD84-A590-4D1C-BAB8-4CE57C600FF2}" destId="{07E84520-8747-4C07-B268-939B8A303CD9}" srcOrd="0" destOrd="0" presId="urn:microsoft.com/office/officeart/2005/8/layout/cycle6"/>
    <dgm:cxn modelId="{2499C064-2955-4329-8BB4-18580E5B8E6B}" type="presOf" srcId="{DA4C1ED8-E3FE-475C-A736-381C850A8F71}" destId="{93989F7C-1F3C-493C-935B-9C693E25A180}" srcOrd="0" destOrd="0" presId="urn:microsoft.com/office/officeart/2005/8/layout/cycle6"/>
    <dgm:cxn modelId="{F11A2CC2-D867-491D-BE43-821D331C8540}" type="presParOf" srcId="{B6FE81B1-73E3-40B8-B2EF-7E4AE9EBD276}" destId="{159BD740-350D-43D1-83E4-A4B30C8F225D}" srcOrd="0" destOrd="0" presId="urn:microsoft.com/office/officeart/2005/8/layout/cycle6"/>
    <dgm:cxn modelId="{74F63DAA-3A02-43F1-965A-D282A05B1964}" type="presParOf" srcId="{B6FE81B1-73E3-40B8-B2EF-7E4AE9EBD276}" destId="{A32FE7A9-ED46-4DB2-B54C-DAAFED063140}" srcOrd="1" destOrd="0" presId="urn:microsoft.com/office/officeart/2005/8/layout/cycle6"/>
    <dgm:cxn modelId="{B1F10DD2-8862-4E4E-9B99-BBDAAB1CB960}" type="presParOf" srcId="{B6FE81B1-73E3-40B8-B2EF-7E4AE9EBD276}" destId="{1C6E9B33-6716-42B8-84EF-37D3125AED06}" srcOrd="2" destOrd="0" presId="urn:microsoft.com/office/officeart/2005/8/layout/cycle6"/>
    <dgm:cxn modelId="{8788DC38-47BF-4DA0-ACAC-51435D239E28}" type="presParOf" srcId="{B6FE81B1-73E3-40B8-B2EF-7E4AE9EBD276}" destId="{CAC5621B-3445-4BAC-A083-1A85C6CE6CF2}" srcOrd="3" destOrd="0" presId="urn:microsoft.com/office/officeart/2005/8/layout/cycle6"/>
    <dgm:cxn modelId="{6C4FAB62-7EE3-4A85-A06D-F76543C40149}" type="presParOf" srcId="{B6FE81B1-73E3-40B8-B2EF-7E4AE9EBD276}" destId="{DBCF8F36-69AF-4C92-94B0-591C007E1FED}" srcOrd="4" destOrd="0" presId="urn:microsoft.com/office/officeart/2005/8/layout/cycle6"/>
    <dgm:cxn modelId="{3FCA935F-39DE-40D3-AAEB-4B65960A345D}" type="presParOf" srcId="{B6FE81B1-73E3-40B8-B2EF-7E4AE9EBD276}" destId="{A441CF95-B7E2-4ACF-8FC2-BBD1689BBA8A}" srcOrd="5" destOrd="0" presId="urn:microsoft.com/office/officeart/2005/8/layout/cycle6"/>
    <dgm:cxn modelId="{72B5DC7F-B491-4D4A-84AD-4EABE1994C06}" type="presParOf" srcId="{B6FE81B1-73E3-40B8-B2EF-7E4AE9EBD276}" destId="{FF181FB0-7FB6-4B01-8CA5-DC20B01CFFC0}" srcOrd="6" destOrd="0" presId="urn:microsoft.com/office/officeart/2005/8/layout/cycle6"/>
    <dgm:cxn modelId="{A97257B0-B261-4F49-BC45-01405BA2BB81}" type="presParOf" srcId="{B6FE81B1-73E3-40B8-B2EF-7E4AE9EBD276}" destId="{31C01E42-D9CA-4B39-80DA-2486E55ED45E}" srcOrd="7" destOrd="0" presId="urn:microsoft.com/office/officeart/2005/8/layout/cycle6"/>
    <dgm:cxn modelId="{91ECF105-35CC-4DAC-9519-FA30A4D9EBA4}" type="presParOf" srcId="{B6FE81B1-73E3-40B8-B2EF-7E4AE9EBD276}" destId="{5C86956F-E1D0-47E0-9891-B5645C85C8D4}" srcOrd="8" destOrd="0" presId="urn:microsoft.com/office/officeart/2005/8/layout/cycle6"/>
    <dgm:cxn modelId="{4C706817-F884-4228-AB2E-1FC2B18FD9C8}" type="presParOf" srcId="{B6FE81B1-73E3-40B8-B2EF-7E4AE9EBD276}" destId="{82E670E4-63D6-42F4-948D-7BBA422C07A9}" srcOrd="9" destOrd="0" presId="urn:microsoft.com/office/officeart/2005/8/layout/cycle6"/>
    <dgm:cxn modelId="{918BB17C-52A8-41E6-8F15-CABAC3DC8548}" type="presParOf" srcId="{B6FE81B1-73E3-40B8-B2EF-7E4AE9EBD276}" destId="{0D45A546-D384-43A2-B198-21816E575CB9}" srcOrd="10" destOrd="0" presId="urn:microsoft.com/office/officeart/2005/8/layout/cycle6"/>
    <dgm:cxn modelId="{58EE110B-889B-4E58-978B-75FBFFC04983}" type="presParOf" srcId="{B6FE81B1-73E3-40B8-B2EF-7E4AE9EBD276}" destId="{5A724D23-7781-413D-8F5C-D87DAB27005D}" srcOrd="11" destOrd="0" presId="urn:microsoft.com/office/officeart/2005/8/layout/cycle6"/>
    <dgm:cxn modelId="{D218EAAF-2EC0-4569-BF22-3A187C224F68}" type="presParOf" srcId="{B6FE81B1-73E3-40B8-B2EF-7E4AE9EBD276}" destId="{9F07933D-6347-4134-89FE-A4F8C43635A2}" srcOrd="12" destOrd="0" presId="urn:microsoft.com/office/officeart/2005/8/layout/cycle6"/>
    <dgm:cxn modelId="{038B3F4F-0FCC-4EA0-BE51-4FE7E626B585}" type="presParOf" srcId="{B6FE81B1-73E3-40B8-B2EF-7E4AE9EBD276}" destId="{3648A634-484E-4A0F-9559-F6A8C0A9B5FC}" srcOrd="13" destOrd="0" presId="urn:microsoft.com/office/officeart/2005/8/layout/cycle6"/>
    <dgm:cxn modelId="{B2897EF7-B421-4D67-BDE9-DB3AD52C8B58}" type="presParOf" srcId="{B6FE81B1-73E3-40B8-B2EF-7E4AE9EBD276}" destId="{F4499EBD-C9EF-43CC-BB3A-023418694844}" srcOrd="14" destOrd="0" presId="urn:microsoft.com/office/officeart/2005/8/layout/cycle6"/>
    <dgm:cxn modelId="{C3D983F3-2210-4DC1-9FBC-90322A2DB9E2}" type="presParOf" srcId="{B6FE81B1-73E3-40B8-B2EF-7E4AE9EBD276}" destId="{59558871-92CE-4716-AB75-D25A82B644F0}" srcOrd="15" destOrd="0" presId="urn:microsoft.com/office/officeart/2005/8/layout/cycle6"/>
    <dgm:cxn modelId="{012D3A4B-8912-4A2F-B14D-95F7C52AA5F4}" type="presParOf" srcId="{B6FE81B1-73E3-40B8-B2EF-7E4AE9EBD276}" destId="{372E2931-F060-4153-B23A-363D937183C0}" srcOrd="16" destOrd="0" presId="urn:microsoft.com/office/officeart/2005/8/layout/cycle6"/>
    <dgm:cxn modelId="{DC9A0D15-9DA2-45B3-8C00-E1870A85D230}" type="presParOf" srcId="{B6FE81B1-73E3-40B8-B2EF-7E4AE9EBD276}" destId="{07E84520-8747-4C07-B268-939B8A303CD9}" srcOrd="17" destOrd="0" presId="urn:microsoft.com/office/officeart/2005/8/layout/cycle6"/>
    <dgm:cxn modelId="{F6766742-940C-4AE8-AE6C-053338DFCF5D}" type="presParOf" srcId="{B6FE81B1-73E3-40B8-B2EF-7E4AE9EBD276}" destId="{1723E7AF-4445-4328-9930-1DF7B59FE6B0}" srcOrd="18" destOrd="0" presId="urn:microsoft.com/office/officeart/2005/8/layout/cycle6"/>
    <dgm:cxn modelId="{B44BADD6-66E1-400B-9021-EBA2ED4CAFE5}" type="presParOf" srcId="{B6FE81B1-73E3-40B8-B2EF-7E4AE9EBD276}" destId="{979A1F07-817D-4B80-B955-BEB83D4AA8B1}" srcOrd="19" destOrd="0" presId="urn:microsoft.com/office/officeart/2005/8/layout/cycle6"/>
    <dgm:cxn modelId="{1058C4A9-7C11-40CA-8392-71D66FFFD4B5}" type="presParOf" srcId="{B6FE81B1-73E3-40B8-B2EF-7E4AE9EBD276}" destId="{93989F7C-1F3C-493C-935B-9C693E25A180}" srcOrd="20" destOrd="0" presId="urn:microsoft.com/office/officeart/2005/8/layout/cycle6"/>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D32D-7725-4CD8-A2DD-864008F9E27A}">
      <dsp:nvSpPr>
        <dsp:cNvPr id="0" name=""/>
        <dsp:cNvSpPr/>
      </dsp:nvSpPr>
      <dsp:spPr>
        <a:xfrm>
          <a:off x="1243583" y="0"/>
          <a:ext cx="6543943" cy="2176920"/>
        </a:xfrm>
        <a:prstGeom prst="trapezoid">
          <a:avLst>
            <a:gd name="adj" fmla="val 69143"/>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r-CH" sz="4400" b="1" kern="1200" dirty="0" smtClean="0">
              <a:latin typeface="Veranda"/>
              <a:cs typeface="Times New Roman" pitchFamily="18" charset="0"/>
            </a:rPr>
            <a:t>Travail de master</a:t>
          </a:r>
          <a:endParaRPr lang="fr-CH" sz="4400" b="1" kern="1200" dirty="0">
            <a:latin typeface="Veranda"/>
            <a:cs typeface="Times New Roman" pitchFamily="18" charset="0"/>
          </a:endParaRPr>
        </a:p>
      </dsp:txBody>
      <dsp:txXfrm>
        <a:off x="1243583" y="0"/>
        <a:ext cx="6543943" cy="2176920"/>
      </dsp:txXfrm>
    </dsp:sp>
    <dsp:sp modelId="{855C872E-2E02-4CAA-AB42-2C757E967BB2}">
      <dsp:nvSpPr>
        <dsp:cNvPr id="0" name=""/>
        <dsp:cNvSpPr/>
      </dsp:nvSpPr>
      <dsp:spPr>
        <a:xfrm>
          <a:off x="603519" y="2176920"/>
          <a:ext cx="7824072" cy="2176920"/>
        </a:xfrm>
        <a:prstGeom prst="trapezoid">
          <a:avLst>
            <a:gd name="adj" fmla="val 69143"/>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r-CH" sz="4400" b="1" kern="1200" dirty="0" smtClean="0">
              <a:latin typeface="+mj-lt"/>
              <a:cs typeface="Times New Roman" pitchFamily="18" charset="0"/>
            </a:rPr>
            <a:t>Modules et projets d’approfondissement</a:t>
          </a:r>
          <a:endParaRPr lang="fr-CH" sz="4400" b="1" kern="1200" dirty="0">
            <a:latin typeface="+mj-lt"/>
            <a:cs typeface="Times New Roman" pitchFamily="18" charset="0"/>
          </a:endParaRPr>
        </a:p>
      </dsp:txBody>
      <dsp:txXfrm>
        <a:off x="1972731" y="2176920"/>
        <a:ext cx="5085647" cy="2176920"/>
      </dsp:txXfrm>
    </dsp:sp>
    <dsp:sp modelId="{B7FB8FEA-B916-4353-A7CC-2B7008930331}">
      <dsp:nvSpPr>
        <dsp:cNvPr id="0" name=""/>
        <dsp:cNvSpPr/>
      </dsp:nvSpPr>
      <dsp:spPr>
        <a:xfrm>
          <a:off x="0" y="4353840"/>
          <a:ext cx="9031110" cy="2176920"/>
        </a:xfrm>
        <a:prstGeom prst="trapezoid">
          <a:avLst>
            <a:gd name="adj" fmla="val 69143"/>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r-CH" sz="4400" b="1" kern="1200" dirty="0" smtClean="0">
              <a:latin typeface="+mj-lt"/>
              <a:cs typeface="Times New Roman" pitchFamily="18" charset="0"/>
            </a:rPr>
            <a:t>Modules Centraux</a:t>
          </a:r>
          <a:endParaRPr lang="fr-CH" sz="4400" b="1" kern="1200" dirty="0">
            <a:latin typeface="+mj-lt"/>
            <a:cs typeface="Times New Roman" pitchFamily="18" charset="0"/>
          </a:endParaRPr>
        </a:p>
      </dsp:txBody>
      <dsp:txXfrm>
        <a:off x="1580444" y="4353840"/>
        <a:ext cx="5870222" cy="2176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9BD740-350D-43D1-83E4-A4B30C8F225D}">
      <dsp:nvSpPr>
        <dsp:cNvPr id="0" name=""/>
        <dsp:cNvSpPr/>
      </dsp:nvSpPr>
      <dsp:spPr>
        <a:xfrm>
          <a:off x="2228509" y="169"/>
          <a:ext cx="1061140"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HES-SO</a:t>
          </a:r>
          <a:endParaRPr lang="fr-CH" sz="1100" b="1" kern="1200" dirty="0">
            <a:solidFill>
              <a:schemeClr val="bg1"/>
            </a:solidFill>
            <a:latin typeface="Times New Roman" pitchFamily="18" charset="0"/>
            <a:cs typeface="Times New Roman" pitchFamily="18" charset="0"/>
          </a:endParaRPr>
        </a:p>
      </dsp:txBody>
      <dsp:txXfrm>
        <a:off x="2252619" y="24279"/>
        <a:ext cx="1012920" cy="445666"/>
      </dsp:txXfrm>
    </dsp:sp>
    <dsp:sp modelId="{1C6E9B33-6716-42B8-84EF-37D3125AED06}">
      <dsp:nvSpPr>
        <dsp:cNvPr id="0" name=""/>
        <dsp:cNvSpPr/>
      </dsp:nvSpPr>
      <dsp:spPr>
        <a:xfrm>
          <a:off x="1348247" y="247112"/>
          <a:ext cx="2821664" cy="2821664"/>
        </a:xfrm>
        <a:custGeom>
          <a:avLst/>
          <a:gdLst/>
          <a:ahLst/>
          <a:cxnLst/>
          <a:rect l="0" t="0" r="0" b="0"/>
          <a:pathLst>
            <a:path>
              <a:moveTo>
                <a:pt x="1944795" y="104949"/>
              </a:moveTo>
              <a:arcTo wR="1410832" hR="1410832" stAng="17534351" swAng="87736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C5621B-3445-4BAC-A083-1A85C6CE6CF2}">
      <dsp:nvSpPr>
        <dsp:cNvPr id="0" name=""/>
        <dsp:cNvSpPr/>
      </dsp:nvSpPr>
      <dsp:spPr>
        <a:xfrm>
          <a:off x="3482200" y="531362"/>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BFH</a:t>
          </a:r>
          <a:endParaRPr lang="fr-CH" sz="1100" b="1" kern="1200" dirty="0">
            <a:solidFill>
              <a:schemeClr val="bg1"/>
            </a:solidFill>
            <a:latin typeface="Times New Roman" pitchFamily="18" charset="0"/>
            <a:cs typeface="Times New Roman" pitchFamily="18" charset="0"/>
          </a:endParaRPr>
        </a:p>
      </dsp:txBody>
      <dsp:txXfrm>
        <a:off x="3506310" y="555472"/>
        <a:ext cx="711604" cy="445666"/>
      </dsp:txXfrm>
    </dsp:sp>
    <dsp:sp modelId="{A441CF95-B7E2-4ACF-8FC2-BBD1689BBA8A}">
      <dsp:nvSpPr>
        <dsp:cNvPr id="0" name=""/>
        <dsp:cNvSpPr/>
      </dsp:nvSpPr>
      <dsp:spPr>
        <a:xfrm>
          <a:off x="1348247" y="247112"/>
          <a:ext cx="2821664" cy="2821664"/>
        </a:xfrm>
        <a:custGeom>
          <a:avLst/>
          <a:gdLst/>
          <a:ahLst/>
          <a:cxnLst/>
          <a:rect l="0" t="0" r="0" b="0"/>
          <a:pathLst>
            <a:path>
              <a:moveTo>
                <a:pt x="2675031" y="784536"/>
              </a:moveTo>
              <a:arcTo wR="1410832" hR="1410832" stAng="20018747" swAng="172713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F181FB0-7FB6-4B01-8CA5-DC20B01CFFC0}">
      <dsp:nvSpPr>
        <dsp:cNvPr id="0" name=""/>
        <dsp:cNvSpPr/>
      </dsp:nvSpPr>
      <dsp:spPr>
        <a:xfrm>
          <a:off x="3754627" y="1724941"/>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 NW</a:t>
          </a:r>
          <a:endParaRPr lang="fr-CH" sz="1100" b="1" kern="1200" dirty="0">
            <a:solidFill>
              <a:schemeClr val="bg1"/>
            </a:solidFill>
            <a:latin typeface="Times New Roman" pitchFamily="18" charset="0"/>
            <a:cs typeface="Times New Roman" pitchFamily="18" charset="0"/>
          </a:endParaRPr>
        </a:p>
      </dsp:txBody>
      <dsp:txXfrm>
        <a:off x="3778737" y="1749051"/>
        <a:ext cx="711604" cy="445666"/>
      </dsp:txXfrm>
    </dsp:sp>
    <dsp:sp modelId="{5C86956F-E1D0-47E0-9891-B5645C85C8D4}">
      <dsp:nvSpPr>
        <dsp:cNvPr id="0" name=""/>
        <dsp:cNvSpPr/>
      </dsp:nvSpPr>
      <dsp:spPr>
        <a:xfrm>
          <a:off x="1382082" y="174712"/>
          <a:ext cx="2821664" cy="2821664"/>
        </a:xfrm>
        <a:custGeom>
          <a:avLst/>
          <a:gdLst/>
          <a:ahLst/>
          <a:cxnLst/>
          <a:rect l="0" t="0" r="0" b="0"/>
          <a:pathLst>
            <a:path>
              <a:moveTo>
                <a:pt x="2669441" y="2048286"/>
              </a:moveTo>
              <a:arcTo wR="1410832" hR="1410832" stAng="1611665" swAng="112115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2E670E4-63D6-42F4-948D-7BBA422C07A9}">
      <dsp:nvSpPr>
        <dsp:cNvPr id="0" name=""/>
        <dsp:cNvSpPr/>
      </dsp:nvSpPr>
      <dsp:spPr>
        <a:xfrm>
          <a:off x="2999871" y="2595899"/>
          <a:ext cx="951156"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ZHAW</a:t>
          </a:r>
          <a:endParaRPr lang="fr-CH" sz="1100" b="1" kern="1200" dirty="0">
            <a:solidFill>
              <a:schemeClr val="bg1"/>
            </a:solidFill>
            <a:latin typeface="Times New Roman" pitchFamily="18" charset="0"/>
            <a:cs typeface="Times New Roman" pitchFamily="18" charset="0"/>
          </a:endParaRPr>
        </a:p>
      </dsp:txBody>
      <dsp:txXfrm>
        <a:off x="3023981" y="2620009"/>
        <a:ext cx="902936" cy="445666"/>
      </dsp:txXfrm>
    </dsp:sp>
    <dsp:sp modelId="{5A724D23-7781-413D-8F5C-D87DAB27005D}">
      <dsp:nvSpPr>
        <dsp:cNvPr id="0" name=""/>
        <dsp:cNvSpPr/>
      </dsp:nvSpPr>
      <dsp:spPr>
        <a:xfrm>
          <a:off x="1270149" y="236313"/>
          <a:ext cx="2821664" cy="2821664"/>
        </a:xfrm>
        <a:custGeom>
          <a:avLst/>
          <a:gdLst/>
          <a:ahLst/>
          <a:cxnLst/>
          <a:rect l="0" t="0" r="0" b="0"/>
          <a:pathLst>
            <a:path>
              <a:moveTo>
                <a:pt x="1725104" y="2786215"/>
              </a:moveTo>
              <a:arcTo wR="1410832" hR="1410832" stAng="4627739" swAng="11370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F07933D-6347-4134-89FE-A4F8C43635A2}">
      <dsp:nvSpPr>
        <dsp:cNvPr id="0" name=""/>
        <dsp:cNvSpPr/>
      </dsp:nvSpPr>
      <dsp:spPr>
        <a:xfrm>
          <a:off x="1767030" y="2682117"/>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SUPSI</a:t>
          </a:r>
          <a:endParaRPr lang="fr-CH" sz="1100" b="1" kern="1200" dirty="0">
            <a:solidFill>
              <a:schemeClr val="bg1"/>
            </a:solidFill>
            <a:latin typeface="Times New Roman" pitchFamily="18" charset="0"/>
            <a:cs typeface="Times New Roman" pitchFamily="18" charset="0"/>
          </a:endParaRPr>
        </a:p>
      </dsp:txBody>
      <dsp:txXfrm>
        <a:off x="1791140" y="2706227"/>
        <a:ext cx="711604" cy="445666"/>
      </dsp:txXfrm>
    </dsp:sp>
    <dsp:sp modelId="{F4499EBD-C9EF-43CC-BB3A-023418694844}">
      <dsp:nvSpPr>
        <dsp:cNvPr id="0" name=""/>
        <dsp:cNvSpPr/>
      </dsp:nvSpPr>
      <dsp:spPr>
        <a:xfrm>
          <a:off x="1348247" y="247112"/>
          <a:ext cx="2821664" cy="2821664"/>
        </a:xfrm>
        <a:custGeom>
          <a:avLst/>
          <a:gdLst/>
          <a:ahLst/>
          <a:cxnLst/>
          <a:rect l="0" t="0" r="0" b="0"/>
          <a:pathLst>
            <a:path>
              <a:moveTo>
                <a:pt x="436416" y="2431107"/>
              </a:moveTo>
              <a:arcTo wR="1410832" hR="1410832" stAng="8020977" swAng="1359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9558871-92CE-4716-AB75-D25A82B644F0}">
      <dsp:nvSpPr>
        <dsp:cNvPr id="0" name=""/>
        <dsp:cNvSpPr/>
      </dsp:nvSpPr>
      <dsp:spPr>
        <a:xfrm>
          <a:off x="1003708" y="1724941"/>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FHO</a:t>
          </a:r>
          <a:endParaRPr lang="fr-CH" sz="1100" b="1" kern="1200" dirty="0">
            <a:solidFill>
              <a:schemeClr val="bg1"/>
            </a:solidFill>
            <a:latin typeface="Times New Roman" pitchFamily="18" charset="0"/>
            <a:cs typeface="Times New Roman" pitchFamily="18" charset="0"/>
          </a:endParaRPr>
        </a:p>
      </dsp:txBody>
      <dsp:txXfrm>
        <a:off x="1027818" y="1749051"/>
        <a:ext cx="711604" cy="445666"/>
      </dsp:txXfrm>
    </dsp:sp>
    <dsp:sp modelId="{07E84520-8747-4C07-B268-939B8A303CD9}">
      <dsp:nvSpPr>
        <dsp:cNvPr id="0" name=""/>
        <dsp:cNvSpPr/>
      </dsp:nvSpPr>
      <dsp:spPr>
        <a:xfrm>
          <a:off x="1348247" y="247112"/>
          <a:ext cx="2821664" cy="2821664"/>
        </a:xfrm>
        <a:custGeom>
          <a:avLst/>
          <a:gdLst/>
          <a:ahLst/>
          <a:cxnLst/>
          <a:rect l="0" t="0" r="0" b="0"/>
          <a:pathLst>
            <a:path>
              <a:moveTo>
                <a:pt x="1270" y="1470683"/>
              </a:moveTo>
              <a:arcTo wR="1410832" hR="1410832" stAng="10654117" swAng="172713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723E7AF-4445-4328-9930-1DF7B59FE6B0}">
      <dsp:nvSpPr>
        <dsp:cNvPr id="0" name=""/>
        <dsp:cNvSpPr/>
      </dsp:nvSpPr>
      <dsp:spPr>
        <a:xfrm>
          <a:off x="1276134" y="531362"/>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HLU</a:t>
          </a:r>
          <a:endParaRPr lang="fr-CH" sz="1100" b="1" kern="1200" dirty="0">
            <a:solidFill>
              <a:schemeClr val="bg1"/>
            </a:solidFill>
            <a:latin typeface="Times New Roman" pitchFamily="18" charset="0"/>
            <a:cs typeface="Times New Roman" pitchFamily="18" charset="0"/>
          </a:endParaRPr>
        </a:p>
      </dsp:txBody>
      <dsp:txXfrm>
        <a:off x="1300244" y="555472"/>
        <a:ext cx="711604" cy="445666"/>
      </dsp:txXfrm>
    </dsp:sp>
    <dsp:sp modelId="{93989F7C-1F3C-493C-935B-9C693E25A180}">
      <dsp:nvSpPr>
        <dsp:cNvPr id="0" name=""/>
        <dsp:cNvSpPr/>
      </dsp:nvSpPr>
      <dsp:spPr>
        <a:xfrm>
          <a:off x="1348247" y="247112"/>
          <a:ext cx="2821664" cy="2821664"/>
        </a:xfrm>
        <a:custGeom>
          <a:avLst/>
          <a:gdLst/>
          <a:ahLst/>
          <a:cxnLst/>
          <a:rect l="0" t="0" r="0" b="0"/>
          <a:pathLst>
            <a:path>
              <a:moveTo>
                <a:pt x="564490" y="282048"/>
              </a:moveTo>
              <a:arcTo wR="1410832" hR="1410832" stAng="13988287" swAng="87736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54A533F-B1A0-4345-93DE-951A4A54F7AD}"/>
              </a:ext>
            </a:extLst>
          </p:cNvPr>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a:p>
        </p:txBody>
      </p:sp>
      <p:sp>
        <p:nvSpPr>
          <p:cNvPr id="3" name="Date Placeholder 2">
            <a:extLst>
              <a:ext uri="{FF2B5EF4-FFF2-40B4-BE49-F238E27FC236}">
                <a16:creationId xmlns:a16="http://schemas.microsoft.com/office/drawing/2014/main" id="{35755E49-F351-4872-9B66-090C8C04D64D}"/>
              </a:ext>
            </a:extLst>
          </p:cNvPr>
          <p:cNvSpPr>
            <a:spLocks noGrp="1"/>
          </p:cNvSpPr>
          <p:nvPr>
            <p:ph type="dt" sz="quarter" idx="1"/>
          </p:nvPr>
        </p:nvSpPr>
        <p:spPr>
          <a:xfrm>
            <a:off x="9207500" y="0"/>
            <a:ext cx="7045325" cy="509588"/>
          </a:xfrm>
          <a:prstGeom prst="rect">
            <a:avLst/>
          </a:prstGeom>
        </p:spPr>
        <p:txBody>
          <a:bodyPr vert="horz" lIns="91440" tIns="45720" rIns="91440" bIns="45720" rtlCol="0"/>
          <a:lstStyle>
            <a:lvl1pPr algn="r">
              <a:defRPr sz="1200"/>
            </a:lvl1pPr>
          </a:lstStyle>
          <a:p>
            <a:fld id="{6036C885-AFA8-4E15-82A1-794911BA54C7}" type="datetimeFigureOut">
              <a:rPr lang="fr-CH" smtClean="0"/>
              <a:t>14.12.2018</a:t>
            </a:fld>
            <a:endParaRPr lang="fr-CH"/>
          </a:p>
        </p:txBody>
      </p:sp>
      <p:sp>
        <p:nvSpPr>
          <p:cNvPr id="4" name="Footer Placeholder 3">
            <a:extLst>
              <a:ext uri="{FF2B5EF4-FFF2-40B4-BE49-F238E27FC236}">
                <a16:creationId xmlns:a16="http://schemas.microsoft.com/office/drawing/2014/main" id="{FF84C9B8-4DF6-4305-8AC9-692EE49C9FC5}"/>
              </a:ext>
            </a:extLst>
          </p:cNvPr>
          <p:cNvSpPr>
            <a:spLocks noGrp="1"/>
          </p:cNvSpPr>
          <p:nvPr>
            <p:ph type="ftr" sz="quarter" idx="2"/>
          </p:nvPr>
        </p:nvSpPr>
        <p:spPr>
          <a:xfrm>
            <a:off x="0" y="9650413"/>
            <a:ext cx="7043738" cy="509587"/>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a:extLst>
              <a:ext uri="{FF2B5EF4-FFF2-40B4-BE49-F238E27FC236}">
                <a16:creationId xmlns:a16="http://schemas.microsoft.com/office/drawing/2014/main" id="{21E56BE3-D5D2-4C72-B65B-23E3AE6E04F5}"/>
              </a:ext>
            </a:extLst>
          </p:cNvPr>
          <p:cNvSpPr>
            <a:spLocks noGrp="1"/>
          </p:cNvSpPr>
          <p:nvPr>
            <p:ph type="sldNum" sz="quarter" idx="3"/>
          </p:nvPr>
        </p:nvSpPr>
        <p:spPr>
          <a:xfrm>
            <a:off x="9207500" y="9650413"/>
            <a:ext cx="7045325" cy="509587"/>
          </a:xfrm>
          <a:prstGeom prst="rect">
            <a:avLst/>
          </a:prstGeom>
        </p:spPr>
        <p:txBody>
          <a:bodyPr vert="horz" lIns="91440" tIns="45720" rIns="91440" bIns="45720" rtlCol="0" anchor="b"/>
          <a:lstStyle>
            <a:lvl1pPr algn="r">
              <a:defRPr sz="1200"/>
            </a:lvl1pPr>
          </a:lstStyle>
          <a:p>
            <a:fld id="{B20A0E7B-1363-41DC-9C2E-A1CABB89FF62}" type="slidenum">
              <a:rPr lang="fr-CH" smtClean="0"/>
              <a:t>‹N°›</a:t>
            </a:fld>
            <a:endParaRPr lang="fr-CH"/>
          </a:p>
        </p:txBody>
      </p:sp>
    </p:spTree>
    <p:extLst>
      <p:ext uri="{BB962C8B-B14F-4D97-AF65-F5344CB8AC3E}">
        <p14:creationId xmlns:p14="http://schemas.microsoft.com/office/powerpoint/2010/main" val="26708656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9207500" y="0"/>
            <a:ext cx="7045325" cy="509588"/>
          </a:xfrm>
          <a:prstGeom prst="rect">
            <a:avLst/>
          </a:prstGeom>
        </p:spPr>
        <p:txBody>
          <a:bodyPr vert="horz" lIns="91440" tIns="45720" rIns="91440" bIns="45720" rtlCol="0"/>
          <a:lstStyle>
            <a:lvl1pPr algn="r">
              <a:defRPr sz="1200"/>
            </a:lvl1pPr>
          </a:lstStyle>
          <a:p>
            <a:fld id="{62525FE5-4AC8-4FAB-998D-F73852EA5D75}" type="datetimeFigureOut">
              <a:rPr lang="fr-CH" smtClean="0"/>
              <a:t>14.12.2018</a:t>
            </a:fld>
            <a:endParaRPr lang="fr-CH" dirty="0"/>
          </a:p>
        </p:txBody>
      </p:sp>
      <p:sp>
        <p:nvSpPr>
          <p:cNvPr id="4" name="Espace réservé de l'image des diapositives 3"/>
          <p:cNvSpPr>
            <a:spLocks noGrp="1" noRot="1" noChangeAspect="1"/>
          </p:cNvSpPr>
          <p:nvPr>
            <p:ph type="sldImg" idx="2"/>
          </p:nvPr>
        </p:nvSpPr>
        <p:spPr>
          <a:xfrm>
            <a:off x="5080000" y="1270000"/>
            <a:ext cx="6096000" cy="3429000"/>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1625600" y="4889500"/>
            <a:ext cx="13004800" cy="40005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Tree>
    <p:extLst>
      <p:ext uri="{BB962C8B-B14F-4D97-AF65-F5344CB8AC3E}">
        <p14:creationId xmlns:p14="http://schemas.microsoft.com/office/powerpoint/2010/main" val="4412540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33267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40156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0826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28114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0184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461137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478">
              <a:defRPr/>
            </a:pPr>
            <a:endParaRPr lang="fr-CH" dirty="0" smtClean="0"/>
          </a:p>
          <a:p>
            <a:endParaRPr lang="fr-CH" dirty="0"/>
          </a:p>
        </p:txBody>
      </p:sp>
      <p:sp>
        <p:nvSpPr>
          <p:cNvPr id="4" name="Date Placeholder 3"/>
          <p:cNvSpPr>
            <a:spLocks noGrp="1"/>
          </p:cNvSpPr>
          <p:nvPr>
            <p:ph type="dt" idx="10"/>
          </p:nvPr>
        </p:nvSpPr>
        <p:spPr/>
        <p:txBody>
          <a:bodyPr/>
          <a:lstStyle/>
          <a:p>
            <a:fld id="{54635275-AB8F-45E9-B58F-7120E6D96490}" type="datetime1">
              <a:rPr lang="fr-CH" smtClean="0"/>
              <a:t>14.12.2018</a:t>
            </a:fld>
            <a:endParaRPr lang="fr-CH"/>
          </a:p>
        </p:txBody>
      </p:sp>
      <p:sp>
        <p:nvSpPr>
          <p:cNvPr id="5" name="Slide Number Placeholder 4"/>
          <p:cNvSpPr>
            <a:spLocks noGrp="1"/>
          </p:cNvSpPr>
          <p:nvPr>
            <p:ph type="sldNum" sz="quarter" idx="11"/>
          </p:nvPr>
        </p:nvSpPr>
        <p:spPr/>
        <p:txBody>
          <a:bodyPr/>
          <a:lstStyle/>
          <a:p>
            <a:fld id="{D2690717-05ED-4A70-AF9B-3FBEED9B210C}" type="slidenum">
              <a:rPr lang="fr-CH" smtClean="0"/>
              <a:t>5</a:t>
            </a:fld>
            <a:endParaRPr lang="fr-CH"/>
          </a:p>
        </p:txBody>
      </p:sp>
    </p:spTree>
    <p:extLst>
      <p:ext uri="{BB962C8B-B14F-4D97-AF65-F5344CB8AC3E}">
        <p14:creationId xmlns:p14="http://schemas.microsoft.com/office/powerpoint/2010/main" val="20198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4907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83715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92920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1484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17134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40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presentation-servic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159" y="703859"/>
            <a:ext cx="14833816"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présentation</a:t>
            </a:r>
            <a:endParaRPr lang="fr-CH" dirty="0"/>
          </a:p>
        </p:txBody>
      </p:sp>
      <p:sp>
        <p:nvSpPr>
          <p:cNvPr id="12" name="Espace réservé du texte 14"/>
          <p:cNvSpPr>
            <a:spLocks noGrp="1"/>
          </p:cNvSpPr>
          <p:nvPr>
            <p:ph type="body" sz="quarter" idx="22" hasCustomPrompt="1"/>
          </p:nvPr>
        </p:nvSpPr>
        <p:spPr>
          <a:xfrm>
            <a:off x="378886" y="2894747"/>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Séance / Manifestation</a:t>
            </a:r>
          </a:p>
        </p:txBody>
      </p:sp>
      <p:sp>
        <p:nvSpPr>
          <p:cNvPr id="17" name="Espace réservé du texte 14"/>
          <p:cNvSpPr>
            <a:spLocks noGrp="1"/>
          </p:cNvSpPr>
          <p:nvPr>
            <p:ph type="body" sz="quarter" idx="23" hasCustomPrompt="1"/>
          </p:nvPr>
        </p:nvSpPr>
        <p:spPr>
          <a:xfrm>
            <a:off x="378886" y="3550295"/>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
        <p:nvSpPr>
          <p:cNvPr id="18" name="Espace réservé du texte 14">
            <a:extLst>
              <a:ext uri="{FF2B5EF4-FFF2-40B4-BE49-F238E27FC236}">
                <a16:creationId xmlns:a16="http://schemas.microsoft.com/office/drawing/2014/main" id="{052A381B-F7A1-4102-8A62-753D0D797069}"/>
              </a:ext>
            </a:extLst>
          </p:cNvPr>
          <p:cNvSpPr>
            <a:spLocks noGrp="1"/>
          </p:cNvSpPr>
          <p:nvPr>
            <p:ph type="body" sz="quarter" idx="24" hasCustomPrompt="1"/>
          </p:nvPr>
        </p:nvSpPr>
        <p:spPr>
          <a:xfrm>
            <a:off x="390159" y="223919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4" name="Espace réservé du texte 21">
            <a:extLst>
              <a:ext uri="{FF2B5EF4-FFF2-40B4-BE49-F238E27FC236}">
                <a16:creationId xmlns:a16="http://schemas.microsoft.com/office/drawing/2014/main" id="{9C240A57-48E6-4664-B25F-AD77AD9F7FEC}"/>
              </a:ext>
            </a:extLst>
          </p:cNvPr>
          <p:cNvSpPr>
            <a:spLocks noGrp="1"/>
          </p:cNvSpPr>
          <p:nvPr>
            <p:ph type="body" sz="quarter" idx="10"/>
          </p:nvPr>
        </p:nvSpPr>
        <p:spPr>
          <a:xfrm>
            <a:off x="395621" y="4431928"/>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5" name="Espace réservé du texte 21">
            <a:extLst>
              <a:ext uri="{FF2B5EF4-FFF2-40B4-BE49-F238E27FC236}">
                <a16:creationId xmlns:a16="http://schemas.microsoft.com/office/drawing/2014/main" id="{1F0BFAB7-E29F-4C22-8C82-900B0055D468}"/>
              </a:ext>
            </a:extLst>
          </p:cNvPr>
          <p:cNvSpPr>
            <a:spLocks noGrp="1"/>
          </p:cNvSpPr>
          <p:nvPr>
            <p:ph type="body" sz="quarter" idx="18"/>
          </p:nvPr>
        </p:nvSpPr>
        <p:spPr>
          <a:xfrm>
            <a:off x="6174511" y="6960592"/>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6" name="Espace réservé du texte 21">
            <a:extLst>
              <a:ext uri="{FF2B5EF4-FFF2-40B4-BE49-F238E27FC236}">
                <a16:creationId xmlns:a16="http://schemas.microsoft.com/office/drawing/2014/main" id="{79EFED89-5A3B-4226-B43A-DF9F6C5288B9}"/>
              </a:ext>
            </a:extLst>
          </p:cNvPr>
          <p:cNvSpPr>
            <a:spLocks noGrp="1"/>
          </p:cNvSpPr>
          <p:nvPr>
            <p:ph type="body" sz="quarter" idx="20"/>
          </p:nvPr>
        </p:nvSpPr>
        <p:spPr>
          <a:xfrm>
            <a:off x="395621" y="6953664"/>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9" name="Espace réservé du texte 21">
            <a:extLst>
              <a:ext uri="{FF2B5EF4-FFF2-40B4-BE49-F238E27FC236}">
                <a16:creationId xmlns:a16="http://schemas.microsoft.com/office/drawing/2014/main" id="{F15F0EBE-4089-4590-82A3-C4E7F16CE06B}"/>
              </a:ext>
            </a:extLst>
          </p:cNvPr>
          <p:cNvSpPr>
            <a:spLocks noGrp="1"/>
          </p:cNvSpPr>
          <p:nvPr>
            <p:ph type="body" sz="quarter" idx="19"/>
          </p:nvPr>
        </p:nvSpPr>
        <p:spPr>
          <a:xfrm>
            <a:off x="12007564" y="6960592"/>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0" name="Espace réservé du texte 21">
            <a:extLst>
              <a:ext uri="{FF2B5EF4-FFF2-40B4-BE49-F238E27FC236}">
                <a16:creationId xmlns:a16="http://schemas.microsoft.com/office/drawing/2014/main" id="{DC47D7B6-591D-4557-AF31-76585FEFC0C8}"/>
              </a:ext>
            </a:extLst>
          </p:cNvPr>
          <p:cNvSpPr>
            <a:spLocks noGrp="1"/>
          </p:cNvSpPr>
          <p:nvPr>
            <p:ph type="body" sz="quarter" idx="16"/>
          </p:nvPr>
        </p:nvSpPr>
        <p:spPr>
          <a:xfrm>
            <a:off x="11975269" y="4431928"/>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1" name="Espace réservé du texte 21">
            <a:extLst>
              <a:ext uri="{FF2B5EF4-FFF2-40B4-BE49-F238E27FC236}">
                <a16:creationId xmlns:a16="http://schemas.microsoft.com/office/drawing/2014/main" id="{C22581AB-506F-4563-A645-1D23D8B6A25D}"/>
              </a:ext>
            </a:extLst>
          </p:cNvPr>
          <p:cNvSpPr>
            <a:spLocks noGrp="1"/>
          </p:cNvSpPr>
          <p:nvPr>
            <p:ph type="body" sz="quarter" idx="15"/>
          </p:nvPr>
        </p:nvSpPr>
        <p:spPr>
          <a:xfrm>
            <a:off x="6185445" y="4431928"/>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Tree>
    <p:extLst>
      <p:ext uri="{BB962C8B-B14F-4D97-AF65-F5344CB8AC3E}">
        <p14:creationId xmlns:p14="http://schemas.microsoft.com/office/powerpoint/2010/main" val="109763439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id="{A7B27362-5F78-4445-B769-028250430D77}"/>
              </a:ext>
            </a:extLst>
          </p:cNvPr>
          <p:cNvGraphicFramePr>
            <a:graphicFrameLocks noGrp="1"/>
          </p:cNvGraphicFramePr>
          <p:nvPr userDrawn="1">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val="2816856591"/>
                    </a:ext>
                  </a:extLst>
                </a:gridCol>
                <a:gridCol w="13002587">
                  <a:extLst>
                    <a:ext uri="{9D8B030D-6E8A-4147-A177-3AD203B41FA5}">
                      <a16:colId xmlns:a16="http://schemas.microsoft.com/office/drawing/2014/main" val="3863861306"/>
                    </a:ext>
                  </a:extLst>
                </a:gridCol>
                <a:gridCol w="1645896">
                  <a:extLst>
                    <a:ext uri="{9D8B030D-6E8A-4147-A177-3AD203B41FA5}">
                      <a16:colId xmlns:a16="http://schemas.microsoft.com/office/drawing/2014/main" val="225521731"/>
                    </a:ext>
                  </a:extLst>
                </a:gridCol>
                <a:gridCol w="1728193">
                  <a:extLst>
                    <a:ext uri="{9D8B030D-6E8A-4147-A177-3AD203B41FA5}">
                      <a16:colId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8666930"/>
                  </a:ext>
                </a:extLst>
              </a:tr>
            </a:tbl>
          </a:graphicData>
        </a:graphic>
      </p:graphicFrame>
      <p:sp>
        <p:nvSpPr>
          <p:cNvPr id="6" name="Slide Number Placeholder 5">
            <a:extLst>
              <a:ext uri="{FF2B5EF4-FFF2-40B4-BE49-F238E27FC236}">
                <a16:creationId xmlns:a16="http://schemas.microsoft.com/office/drawing/2014/main" id="{7187D16F-C721-4812-9947-ED52D736DE3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2736401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id="{E0AB65CB-8783-4645-AB33-0E0CB9A53DDD}"/>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15004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id="{4511D74E-CBBD-4A2E-A6A8-A0969D13E1A4}"/>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342318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9" name="Slide Number Placeholder 5">
            <a:extLst>
              <a:ext uri="{FF2B5EF4-FFF2-40B4-BE49-F238E27FC236}">
                <a16:creationId xmlns:a16="http://schemas.microsoft.com/office/drawing/2014/main" id="{DB868A20-35C3-4C5C-BA43-FE87BA12E325}"/>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32780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10" name="Slide Number Placeholder 5">
            <a:extLst>
              <a:ext uri="{FF2B5EF4-FFF2-40B4-BE49-F238E27FC236}">
                <a16:creationId xmlns:a16="http://schemas.microsoft.com/office/drawing/2014/main" id="{102C2B15-ACFE-41E2-90A5-012DFE93F82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049774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6983025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ntercalaire_orang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9479"/>
            <a:ext cx="17319368" cy="9348519"/>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3" name="Picture 2">
            <a:extLst>
              <a:ext uri="{FF2B5EF4-FFF2-40B4-BE49-F238E27FC236}">
                <a16:creationId xmlns:a16="http://schemas.microsoft.com/office/drawing/2014/main" id="{BECA28D9-893B-4954-BC8D-C5DFD863BD3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3859880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ercalaire_bleu">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8098"/>
            <a:ext cx="17310658" cy="9349900"/>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38901806-06A2-4853-BE8F-472E2F490DE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0149461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tercalaire_rose">
    <p:bg>
      <p:bgPr>
        <a:solidFill>
          <a:schemeClr val="bg1">
            <a:alpha val="84000"/>
          </a:schemeClr>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2879" y="391769"/>
            <a:ext cx="17319368" cy="9356230"/>
          </a:xfrm>
          <a:prstGeom prst="rect">
            <a:avLst/>
          </a:prstGeom>
        </p:spPr>
      </p:pic>
      <p:sp>
        <p:nvSpPr>
          <p:cNvPr id="11"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6" name="Picture 5">
            <a:extLst>
              <a:ext uri="{FF2B5EF4-FFF2-40B4-BE49-F238E27FC236}">
                <a16:creationId xmlns:a16="http://schemas.microsoft.com/office/drawing/2014/main" id="{00BABD71-B344-477A-9CC8-A4FF16BEF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97369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ercalaire_purpl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428380"/>
            <a:ext cx="17319368" cy="931961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DD2868C4-6073-4C3C-9F09-C957E8D97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318343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Presentation-Chercheur">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68292" y="2301862"/>
            <a:ext cx="17202247" cy="1313873"/>
          </a:xfrm>
          <a:prstGeom prst="rect">
            <a:avLst/>
          </a:prstGeom>
        </p:spPr>
        <p:txBody>
          <a:bodyPr anchor="ctr"/>
          <a:lstStyle>
            <a:lvl1pPr algn="l" defTabSz="914400" rtl="0" eaLnBrk="1" latinLnBrk="0" hangingPunct="1">
              <a:lnSpc>
                <a:spcPct val="90000"/>
              </a:lnSpc>
              <a:spcBef>
                <a:spcPct val="0"/>
              </a:spcBef>
              <a:buNone/>
              <a:defRPr lang="fr-CH" sz="4000" b="1" kern="1200" cap="none" baseline="0" dirty="0">
                <a:solidFill>
                  <a:srgbClr val="00609C"/>
                </a:solidFill>
                <a:latin typeface="Arial" panose="020B0604020202020204" pitchFamily="34" charset="0"/>
                <a:ea typeface="+mj-ea"/>
                <a:cs typeface="Arial" panose="020B0604020202020204" pitchFamily="34" charset="0"/>
              </a:defRPr>
            </a:lvl1pPr>
          </a:lstStyle>
          <a:p>
            <a:r>
              <a:rPr lang="fr-CH" noProof="0" dirty="0"/>
              <a:t>Titre</a:t>
            </a:r>
            <a:r>
              <a:rPr lang="en-US" dirty="0"/>
              <a:t> de la </a:t>
            </a:r>
            <a:r>
              <a:rPr lang="fr-CH" noProof="0" dirty="0"/>
              <a:t>présentation</a:t>
            </a:r>
          </a:p>
        </p:txBody>
      </p:sp>
      <p:sp>
        <p:nvSpPr>
          <p:cNvPr id="11" name="Espace réservé du texte 14"/>
          <p:cNvSpPr>
            <a:spLocks noGrp="1"/>
          </p:cNvSpPr>
          <p:nvPr>
            <p:ph type="body" sz="quarter" idx="21" hasCustomPrompt="1"/>
          </p:nvPr>
        </p:nvSpPr>
        <p:spPr>
          <a:xfrm>
            <a:off x="368292" y="506963"/>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2" name="Espace réservé du texte 14"/>
          <p:cNvSpPr>
            <a:spLocks noGrp="1"/>
          </p:cNvSpPr>
          <p:nvPr>
            <p:ph type="body" sz="quarter" idx="13" hasCustomPrompt="1"/>
          </p:nvPr>
        </p:nvSpPr>
        <p:spPr>
          <a:xfrm>
            <a:off x="368292" y="130482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Fonction, Haute école</a:t>
            </a:r>
          </a:p>
        </p:txBody>
      </p:sp>
      <p:sp>
        <p:nvSpPr>
          <p:cNvPr id="14" name="Espace réservé du texte 21">
            <a:extLst>
              <a:ext uri="{FF2B5EF4-FFF2-40B4-BE49-F238E27FC236}">
                <a16:creationId xmlns:a16="http://schemas.microsoft.com/office/drawing/2014/main" id="{3EAC4C20-D7B2-4310-97DD-6E4CBFC276AD}"/>
              </a:ext>
            </a:extLst>
          </p:cNvPr>
          <p:cNvSpPr>
            <a:spLocks noGrp="1"/>
          </p:cNvSpPr>
          <p:nvPr>
            <p:ph type="body" sz="quarter" idx="10"/>
          </p:nvPr>
        </p:nvSpPr>
        <p:spPr>
          <a:xfrm>
            <a:off x="390159" y="4287912"/>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5" name="Espace réservé du texte 21">
            <a:extLst>
              <a:ext uri="{FF2B5EF4-FFF2-40B4-BE49-F238E27FC236}">
                <a16:creationId xmlns:a16="http://schemas.microsoft.com/office/drawing/2014/main" id="{2C1D1B52-8F6F-4863-A384-6CB02BBD1DD5}"/>
              </a:ext>
            </a:extLst>
          </p:cNvPr>
          <p:cNvSpPr>
            <a:spLocks noGrp="1"/>
          </p:cNvSpPr>
          <p:nvPr>
            <p:ph type="body" sz="quarter" idx="18"/>
          </p:nvPr>
        </p:nvSpPr>
        <p:spPr>
          <a:xfrm>
            <a:off x="6169049" y="6816576"/>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6" name="Espace réservé du texte 21">
            <a:extLst>
              <a:ext uri="{FF2B5EF4-FFF2-40B4-BE49-F238E27FC236}">
                <a16:creationId xmlns:a16="http://schemas.microsoft.com/office/drawing/2014/main" id="{9DF407B4-203A-4D24-A964-0594EDCD84F8}"/>
              </a:ext>
            </a:extLst>
          </p:cNvPr>
          <p:cNvSpPr>
            <a:spLocks noGrp="1"/>
          </p:cNvSpPr>
          <p:nvPr>
            <p:ph type="body" sz="quarter" idx="20"/>
          </p:nvPr>
        </p:nvSpPr>
        <p:spPr>
          <a:xfrm>
            <a:off x="390159" y="6809648"/>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8" name="Espace réservé du texte 21">
            <a:extLst>
              <a:ext uri="{FF2B5EF4-FFF2-40B4-BE49-F238E27FC236}">
                <a16:creationId xmlns:a16="http://schemas.microsoft.com/office/drawing/2014/main" id="{CF42A3D9-C6AD-4B48-ADC8-8439E729BCBE}"/>
              </a:ext>
            </a:extLst>
          </p:cNvPr>
          <p:cNvSpPr>
            <a:spLocks noGrp="1"/>
          </p:cNvSpPr>
          <p:nvPr>
            <p:ph type="body" sz="quarter" idx="19"/>
          </p:nvPr>
        </p:nvSpPr>
        <p:spPr>
          <a:xfrm>
            <a:off x="12002102" y="6816576"/>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9" name="Espace réservé du texte 21">
            <a:extLst>
              <a:ext uri="{FF2B5EF4-FFF2-40B4-BE49-F238E27FC236}">
                <a16:creationId xmlns:a16="http://schemas.microsoft.com/office/drawing/2014/main" id="{584DA86C-6545-46F2-80FC-A5E8F5C7B230}"/>
              </a:ext>
            </a:extLst>
          </p:cNvPr>
          <p:cNvSpPr>
            <a:spLocks noGrp="1"/>
          </p:cNvSpPr>
          <p:nvPr>
            <p:ph type="body" sz="quarter" idx="16"/>
          </p:nvPr>
        </p:nvSpPr>
        <p:spPr>
          <a:xfrm>
            <a:off x="11969807" y="4287912"/>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0" name="Espace réservé du texte 21">
            <a:extLst>
              <a:ext uri="{FF2B5EF4-FFF2-40B4-BE49-F238E27FC236}">
                <a16:creationId xmlns:a16="http://schemas.microsoft.com/office/drawing/2014/main" id="{CF342DDF-6FA3-4773-9C9E-6FAF6C906487}"/>
              </a:ext>
            </a:extLst>
          </p:cNvPr>
          <p:cNvSpPr>
            <a:spLocks noGrp="1"/>
          </p:cNvSpPr>
          <p:nvPr>
            <p:ph type="body" sz="quarter" idx="15"/>
          </p:nvPr>
        </p:nvSpPr>
        <p:spPr>
          <a:xfrm>
            <a:off x="6179983" y="4287912"/>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7" name="Espace réservé du texte 14">
            <a:extLst>
              <a:ext uri="{FF2B5EF4-FFF2-40B4-BE49-F238E27FC236}">
                <a16:creationId xmlns:a16="http://schemas.microsoft.com/office/drawing/2014/main" id="{E3501119-27AB-43AB-97DC-4043048B3A9D}"/>
              </a:ext>
            </a:extLst>
          </p:cNvPr>
          <p:cNvSpPr>
            <a:spLocks noGrp="1"/>
          </p:cNvSpPr>
          <p:nvPr>
            <p:ph type="body" sz="quarter" idx="24" hasCustomPrompt="1"/>
          </p:nvPr>
        </p:nvSpPr>
        <p:spPr>
          <a:xfrm>
            <a:off x="418875" y="9401656"/>
            <a:ext cx="17202246" cy="533400"/>
          </a:xfrm>
          <a:prstGeom prst="rect">
            <a:avLst/>
          </a:prstGeom>
        </p:spPr>
        <p:txBody>
          <a:bodyPr/>
          <a:lstStyle>
            <a:lvl1pPr marL="0" indent="0" algn="r">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Tree>
    <p:extLst>
      <p:ext uri="{BB962C8B-B14F-4D97-AF65-F5344CB8AC3E}">
        <p14:creationId xmlns:p14="http://schemas.microsoft.com/office/powerpoint/2010/main" val="140566222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tercalaire_jaun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8" y="408138"/>
            <a:ext cx="17314209" cy="9339860"/>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8A5C7216-74FA-46D9-A349-9960F87D2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188921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Intercalaire_ver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9" y="424160"/>
            <a:ext cx="17314208" cy="932383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733B94DD-0347-485A-BE23-3A2A1D1C94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4714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id="{A7B27362-5F78-4445-B769-028250430D77}"/>
              </a:ext>
            </a:extLst>
          </p:cNvPr>
          <p:cNvGraphicFramePr>
            <a:graphicFrameLocks noGrp="1"/>
          </p:cNvGraphicFramePr>
          <p:nvPr userDrawn="1">
            <p:extLst>
              <p:ext uri="{D42A27DB-BD31-4B8C-83A1-F6EECF244321}">
                <p14:modId xmlns:p14="http://schemas.microsoft.com/office/powerpoint/2010/main" val="1060914692"/>
              </p:ext>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val="2816856591"/>
                    </a:ext>
                  </a:extLst>
                </a:gridCol>
                <a:gridCol w="13002587">
                  <a:extLst>
                    <a:ext uri="{9D8B030D-6E8A-4147-A177-3AD203B41FA5}">
                      <a16:colId xmlns:a16="http://schemas.microsoft.com/office/drawing/2014/main" val="3863861306"/>
                    </a:ext>
                  </a:extLst>
                </a:gridCol>
                <a:gridCol w="1645896">
                  <a:extLst>
                    <a:ext uri="{9D8B030D-6E8A-4147-A177-3AD203B41FA5}">
                      <a16:colId xmlns:a16="http://schemas.microsoft.com/office/drawing/2014/main" val="225521731"/>
                    </a:ext>
                  </a:extLst>
                </a:gridCol>
                <a:gridCol w="1728193">
                  <a:extLst>
                    <a:ext uri="{9D8B030D-6E8A-4147-A177-3AD203B41FA5}">
                      <a16:colId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8666930"/>
                  </a:ext>
                </a:extLst>
              </a:tr>
            </a:tbl>
          </a:graphicData>
        </a:graphic>
      </p:graphicFrame>
    </p:spTree>
    <p:extLst>
      <p:ext uri="{BB962C8B-B14F-4D97-AF65-F5344CB8AC3E}">
        <p14:creationId xmlns:p14="http://schemas.microsoft.com/office/powerpoint/2010/main" val="1598563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4197127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651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1882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Tree>
    <p:extLst>
      <p:ext uri="{BB962C8B-B14F-4D97-AF65-F5344CB8AC3E}">
        <p14:creationId xmlns:p14="http://schemas.microsoft.com/office/powerpoint/2010/main" val="2380026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376625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41802" y="540927"/>
            <a:ext cx="15578971" cy="1963797"/>
          </a:xfrm>
          <a:prstGeom prst="rect">
            <a:avLst/>
          </a:prstGeom>
        </p:spPr>
        <p:txBody>
          <a:bodyPr lIns="135468" tIns="67734" rIns="135468" bIns="67734"/>
          <a:lstStyle/>
          <a:p>
            <a:r>
              <a:rPr lang="fr-FR" smtClean="0"/>
              <a:t>Modifiez le style du titre</a:t>
            </a:r>
            <a:endParaRPr lang="fr-CH"/>
          </a:p>
        </p:txBody>
      </p:sp>
      <p:sp>
        <p:nvSpPr>
          <p:cNvPr id="3" name="Espace réservé du contenu 2"/>
          <p:cNvSpPr>
            <a:spLocks noGrp="1"/>
          </p:cNvSpPr>
          <p:nvPr>
            <p:ph idx="1"/>
          </p:nvPr>
        </p:nvSpPr>
        <p:spPr>
          <a:xfrm>
            <a:off x="1241802" y="2704629"/>
            <a:ext cx="15578971" cy="6446427"/>
          </a:xfrm>
          <a:prstGeom prst="rect">
            <a:avLst/>
          </a:prstGeom>
        </p:spPr>
        <p:txBody>
          <a:bodyPr lIns="135468" tIns="67734" rIns="135468" bIns="67734"/>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a:xfrm>
            <a:off x="1241802" y="9416816"/>
            <a:ext cx="4064079" cy="540926"/>
          </a:xfrm>
          <a:prstGeom prst="rect">
            <a:avLst/>
          </a:prstGeom>
        </p:spPr>
        <p:txBody>
          <a:bodyPr lIns="135468" tIns="67734" rIns="135468" bIns="67734"/>
          <a:lstStyle/>
          <a:p>
            <a:fld id="{9EE9EEB7-BCC3-4B40-A066-7F12DB8D5685}" type="datetimeFigureOut">
              <a:rPr lang="fr-CH" smtClean="0"/>
              <a:t>14.12.2018</a:t>
            </a:fld>
            <a:endParaRPr lang="fr-CH"/>
          </a:p>
        </p:txBody>
      </p:sp>
      <p:sp>
        <p:nvSpPr>
          <p:cNvPr id="5" name="Espace réservé du pied de page 4"/>
          <p:cNvSpPr>
            <a:spLocks noGrp="1"/>
          </p:cNvSpPr>
          <p:nvPr>
            <p:ph type="ftr" sz="quarter" idx="11"/>
          </p:nvPr>
        </p:nvSpPr>
        <p:spPr>
          <a:xfrm>
            <a:off x="5983228" y="9416816"/>
            <a:ext cx="6096119" cy="540926"/>
          </a:xfrm>
          <a:prstGeom prst="rect">
            <a:avLst/>
          </a:prstGeom>
        </p:spPr>
        <p:txBody>
          <a:bodyPr lIns="135468" tIns="67734" rIns="135468" bIns="67734"/>
          <a:lstStyle/>
          <a:p>
            <a:endParaRPr lang="fr-CH"/>
          </a:p>
        </p:txBody>
      </p:sp>
      <p:sp>
        <p:nvSpPr>
          <p:cNvPr id="6" name="Espace réservé du numéro de diapositive 5"/>
          <p:cNvSpPr>
            <a:spLocks noGrp="1"/>
          </p:cNvSpPr>
          <p:nvPr>
            <p:ph type="sldNum" sz="quarter" idx="12"/>
          </p:nvPr>
        </p:nvSpPr>
        <p:spPr>
          <a:xfrm>
            <a:off x="12756694" y="9416816"/>
            <a:ext cx="4064079" cy="540926"/>
          </a:xfrm>
          <a:prstGeom prst="rect">
            <a:avLst/>
          </a:prstGeom>
        </p:spPr>
        <p:txBody>
          <a:bodyPr lIns="135468" tIns="67734" rIns="135468" bIns="67734"/>
          <a:lstStyle/>
          <a:p>
            <a:fld id="{24135F59-F119-437E-A3BF-ED388EB95C0B}" type="slidenum">
              <a:rPr lang="fr-CH" smtClean="0"/>
              <a:t>‹N°›</a:t>
            </a:fld>
            <a:endParaRPr lang="fr-CH"/>
          </a:p>
        </p:txBody>
      </p:sp>
    </p:spTree>
    <p:extLst>
      <p:ext uri="{BB962C8B-B14F-4D97-AF65-F5344CB8AC3E}">
        <p14:creationId xmlns:p14="http://schemas.microsoft.com/office/powerpoint/2010/main" val="942277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tif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3.jpeg"/><Relationship Id="rId5" Type="http://schemas.openxmlformats.org/officeDocument/2006/relationships/slideLayout" Target="../slideLayouts/slideLayout7.xml"/><Relationship Id="rId10" Type="http://schemas.openxmlformats.org/officeDocument/2006/relationships/image" Target="../media/image2.tiff"/><Relationship Id="rId4" Type="http://schemas.openxmlformats.org/officeDocument/2006/relationships/slideLayout" Target="../slideLayouts/slideLayout6.xml"/><Relationship Id="rId9"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2.tif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1">
            <a:extLst>
              <a:ext uri="{FF2B5EF4-FFF2-40B4-BE49-F238E27FC236}">
                <a16:creationId xmlns:a16="http://schemas.microsoft.com/office/drawing/2014/main" id="{19E0C15C-6EEC-4775-8DED-81DF7F8DBE12}"/>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4791927" y="543496"/>
            <a:ext cx="2757522" cy="1423655"/>
          </a:xfrm>
          <a:prstGeom prst="rect">
            <a:avLst/>
          </a:prstGeom>
        </p:spPr>
      </p:pic>
      <p:pic>
        <p:nvPicPr>
          <p:cNvPr id="5" name="Image 2">
            <a:extLst>
              <a:ext uri="{FF2B5EF4-FFF2-40B4-BE49-F238E27FC236}">
                <a16:creationId xmlns:a16="http://schemas.microsoft.com/office/drawing/2014/main" id="{AB2965E4-5129-496E-A8A6-DFDC333582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pic>
        <p:nvPicPr>
          <p:cNvPr id="6" name="Picture 2" descr="C:\Users\fariba.moghadda\Desktop\Resp. MSE\communication\LogoMS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90327" y="255464"/>
            <a:ext cx="4127501" cy="37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192681"/>
      </p:ext>
    </p:extLst>
  </p:cSld>
  <p:clrMap bg1="lt1" tx1="dk1" bg2="lt2" tx2="dk2" accent1="accent1" accent2="accent2" accent3="accent3" accent4="accent4" accent5="accent5" accent6="accent6" hlink="hlink" folHlink="folHlink"/>
  <p:sldLayoutIdLst>
    <p:sldLayoutId id="2147483710" r:id="rId1"/>
    <p:sldLayoutId id="2147483722" r:id="rId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pic>
        <p:nvPicPr>
          <p:cNvPr id="5" name="Picture 2" descr="C:\Users\fariba.moghadda\Desktop\Resp. MSE\communication\LogoMSE.jp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90327" y="255464"/>
            <a:ext cx="4127501" cy="37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361174"/>
      </p:ext>
    </p:extLst>
  </p:cSld>
  <p:clrMap bg1="lt1" tx1="dk1" bg2="lt2" tx2="dk2" accent1="accent1" accent2="accent2" accent3="accent3" accent4="accent4" accent5="accent5" accent6="accent6" hlink="hlink" folHlink="folHlink"/>
  <p:sldLayoutIdLst>
    <p:sldLayoutId id="2147483721" r:id="rId1"/>
    <p:sldLayoutId id="2147483719" r:id="rId2"/>
    <p:sldLayoutId id="2147483720" r:id="rId3"/>
    <p:sldLayoutId id="2147483725" r:id="rId4"/>
    <p:sldLayoutId id="2147483726" r:id="rId5"/>
    <p:sldLayoutId id="2147483728" r:id="rId6"/>
    <p:sldLayoutId id="2147483748" r:id="rId7"/>
  </p:sldLayoutIdLst>
  <p:timing>
    <p:tnLst>
      <p:par>
        <p:cTn id="1" dur="indefinite" restart="never" nodeType="tmRoot"/>
      </p:par>
    </p:tnLst>
  </p:timing>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110096822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016481"/>
      </p:ext>
    </p:extLst>
  </p:cSld>
  <p:clrMap bg1="lt1" tx1="dk1" bg2="lt2" tx2="dk2" accent1="accent1" accent2="accent2" accent3="accent3" accent4="accent4" accent5="accent5" accent6="accent6" hlink="hlink" folHlink="folHlink"/>
  <p:sldLayoutIdLst>
    <p:sldLayoutId id="2147483717" r:id="rId1"/>
    <p:sldLayoutId id="2147483714" r:id="rId2"/>
    <p:sldLayoutId id="2147483707" r:id="rId3"/>
    <p:sldLayoutId id="2147483718" r:id="rId4"/>
    <p:sldLayoutId id="2147483716" r:id="rId5"/>
    <p:sldLayoutId id="2147483715"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diagramQuickStyle" Target="../diagrams/quickStyle2.xml"/><Relationship Id="rId3" Type="http://schemas.openxmlformats.org/officeDocument/2006/relationships/image" Target="../media/image3.jpeg"/><Relationship Id="rId7" Type="http://schemas.openxmlformats.org/officeDocument/2006/relationships/diagramColors" Target="../diagrams/colors1.xml"/><Relationship Id="rId12" Type="http://schemas.openxmlformats.org/officeDocument/2006/relationships/diagramLayout" Target="../diagrams/layout2.xml"/><Relationship Id="rId2" Type="http://schemas.openxmlformats.org/officeDocument/2006/relationships/image" Target="../media/image23.jpeg"/><Relationship Id="rId16" Type="http://schemas.openxmlformats.org/officeDocument/2006/relationships/image" Target="../media/image24.emf"/><Relationship Id="rId1" Type="http://schemas.openxmlformats.org/officeDocument/2006/relationships/slideLayout" Target="../slideLayouts/slideLayout9.xml"/><Relationship Id="rId6" Type="http://schemas.openxmlformats.org/officeDocument/2006/relationships/diagramQuickStyle" Target="../diagrams/quickStyle1.xml"/><Relationship Id="rId11" Type="http://schemas.openxmlformats.org/officeDocument/2006/relationships/diagramData" Target="../diagrams/data2.xml"/><Relationship Id="rId5" Type="http://schemas.openxmlformats.org/officeDocument/2006/relationships/diagramLayout" Target="../diagrams/layout1.xml"/><Relationship Id="rId15" Type="http://schemas.microsoft.com/office/2007/relationships/diagramDrawing" Target="../diagrams/drawing2.xml"/><Relationship Id="rId10" Type="http://schemas.openxmlformats.org/officeDocument/2006/relationships/hyperlink" Target="http://www.hes-so.ch/mse" TargetMode="External"/><Relationship Id="rId4" Type="http://schemas.openxmlformats.org/officeDocument/2006/relationships/diagramData" Target="../diagrams/data1.xml"/><Relationship Id="rId9" Type="http://schemas.openxmlformats.org/officeDocument/2006/relationships/hyperlink" Target="http://www.msengineering.ch/" TargetMode="External"/><Relationship Id="rId14"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package" Target="../embeddings/Feuille_de_calcul_Microsoft_Excel.xlsx"/><Relationship Id="rId7" Type="http://schemas.openxmlformats.org/officeDocument/2006/relationships/package" Target="../embeddings/Feuille_de_calcul_Microsoft_Excel2.xlsx"/><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6.emf"/><Relationship Id="rId5" Type="http://schemas.openxmlformats.org/officeDocument/2006/relationships/package" Target="../embeddings/Feuille_de_calcul_Microsoft_Excel1.xlsx"/><Relationship Id="rId4" Type="http://schemas.openxmlformats.org/officeDocument/2006/relationships/image" Target="../media/image2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87BA5-8C2D-4CCD-904A-FF23A64452CA}"/>
              </a:ext>
            </a:extLst>
          </p:cNvPr>
          <p:cNvSpPr>
            <a:spLocks noGrp="1"/>
          </p:cNvSpPr>
          <p:nvPr>
            <p:ph type="title"/>
          </p:nvPr>
        </p:nvSpPr>
        <p:spPr/>
        <p:txBody>
          <a:bodyPr/>
          <a:lstStyle/>
          <a:p>
            <a:r>
              <a:rPr lang="fr-CH" dirty="0"/>
              <a:t>Master en Sciences de l'Engineering HES-SO</a:t>
            </a:r>
          </a:p>
        </p:txBody>
      </p:sp>
      <p:sp>
        <p:nvSpPr>
          <p:cNvPr id="9" name="Text Placeholder 8">
            <a:extLst>
              <a:ext uri="{FF2B5EF4-FFF2-40B4-BE49-F238E27FC236}">
                <a16:creationId xmlns:a16="http://schemas.microsoft.com/office/drawing/2014/main" id="{4C9980D0-6B96-427E-8187-CC3E86D0088C}"/>
              </a:ext>
            </a:extLst>
          </p:cNvPr>
          <p:cNvSpPr>
            <a:spLocks noGrp="1"/>
          </p:cNvSpPr>
          <p:nvPr>
            <p:ph type="body" sz="quarter" idx="22"/>
          </p:nvPr>
        </p:nvSpPr>
        <p:spPr/>
        <p:txBody>
          <a:bodyPr/>
          <a:lstStyle/>
          <a:p>
            <a:r>
              <a:rPr lang="fr-CH" dirty="0" err="1" smtClean="0"/>
              <a:t>Redesign</a:t>
            </a:r>
            <a:r>
              <a:rPr lang="fr-CH" dirty="0" smtClean="0"/>
              <a:t> MSE HES-SO</a:t>
            </a:r>
            <a:endParaRPr lang="fr-CH" dirty="0"/>
          </a:p>
        </p:txBody>
      </p:sp>
      <p:sp>
        <p:nvSpPr>
          <p:cNvPr id="10" name="Text Placeholder 9">
            <a:extLst>
              <a:ext uri="{FF2B5EF4-FFF2-40B4-BE49-F238E27FC236}">
                <a16:creationId xmlns:a16="http://schemas.microsoft.com/office/drawing/2014/main" id="{1B628229-607F-40A8-90B5-B05A9AC8EA20}"/>
              </a:ext>
            </a:extLst>
          </p:cNvPr>
          <p:cNvSpPr>
            <a:spLocks noGrp="1"/>
          </p:cNvSpPr>
          <p:nvPr>
            <p:ph type="body" sz="quarter" idx="23"/>
          </p:nvPr>
        </p:nvSpPr>
        <p:spPr/>
        <p:txBody>
          <a:bodyPr/>
          <a:lstStyle/>
          <a:p>
            <a:r>
              <a:rPr lang="fr-CH" smtClean="0"/>
              <a:t>13 </a:t>
            </a:r>
            <a:r>
              <a:rPr lang="fr-CH" dirty="0" smtClean="0"/>
              <a:t>décembre 2018</a:t>
            </a:r>
            <a:endParaRPr lang="fr-CH" dirty="0"/>
          </a:p>
        </p:txBody>
      </p:sp>
      <p:sp>
        <p:nvSpPr>
          <p:cNvPr id="11" name="Text Placeholder 10">
            <a:extLst>
              <a:ext uri="{FF2B5EF4-FFF2-40B4-BE49-F238E27FC236}">
                <a16:creationId xmlns:a16="http://schemas.microsoft.com/office/drawing/2014/main" id="{729087FB-49C1-444F-9C0B-A0B0AFAAE574}"/>
              </a:ext>
            </a:extLst>
          </p:cNvPr>
          <p:cNvSpPr>
            <a:spLocks noGrp="1"/>
          </p:cNvSpPr>
          <p:nvPr>
            <p:ph type="body" sz="quarter" idx="24"/>
          </p:nvPr>
        </p:nvSpPr>
        <p:spPr/>
        <p:txBody>
          <a:bodyPr/>
          <a:lstStyle/>
          <a:p>
            <a:r>
              <a:rPr lang="fr-CH" dirty="0" smtClean="0"/>
              <a:t>Philippe Passeraub et al.</a:t>
            </a:r>
            <a:endParaRPr lang="fr-CH" dirty="0"/>
          </a:p>
        </p:txBody>
      </p:sp>
      <p:sp>
        <p:nvSpPr>
          <p:cNvPr id="3" name="Text Placeholder 2">
            <a:extLst>
              <a:ext uri="{FF2B5EF4-FFF2-40B4-BE49-F238E27FC236}">
                <a16:creationId xmlns:a16="http://schemas.microsoft.com/office/drawing/2014/main" id="{6AD1F0DE-38CD-49E3-B802-14E0E6BA3054}"/>
              </a:ext>
            </a:extLst>
          </p:cNvPr>
          <p:cNvSpPr>
            <a:spLocks noGrp="1"/>
          </p:cNvSpPr>
          <p:nvPr>
            <p:ph type="body" sz="quarter" idx="10"/>
          </p:nvPr>
        </p:nvSpPr>
        <p:spPr/>
        <p:txBody>
          <a:bodyPr/>
          <a:lstStyle/>
          <a:p>
            <a:endParaRPr lang="fr-CH"/>
          </a:p>
        </p:txBody>
      </p:sp>
      <p:sp>
        <p:nvSpPr>
          <p:cNvPr id="6" name="Text Placeholder 5">
            <a:extLst>
              <a:ext uri="{FF2B5EF4-FFF2-40B4-BE49-F238E27FC236}">
                <a16:creationId xmlns:a16="http://schemas.microsoft.com/office/drawing/2014/main" id="{AC92AFB8-3271-45B2-805F-1FDD70FF788F}"/>
              </a:ext>
            </a:extLst>
          </p:cNvPr>
          <p:cNvSpPr>
            <a:spLocks noGrp="1"/>
          </p:cNvSpPr>
          <p:nvPr>
            <p:ph type="body" sz="quarter" idx="18"/>
          </p:nvPr>
        </p:nvSpPr>
        <p:spPr/>
        <p:txBody>
          <a:bodyPr/>
          <a:lstStyle/>
          <a:p>
            <a:endParaRPr lang="fr-CH"/>
          </a:p>
        </p:txBody>
      </p:sp>
      <p:sp>
        <p:nvSpPr>
          <p:cNvPr id="8" name="Text Placeholder 7">
            <a:extLst>
              <a:ext uri="{FF2B5EF4-FFF2-40B4-BE49-F238E27FC236}">
                <a16:creationId xmlns:a16="http://schemas.microsoft.com/office/drawing/2014/main" id="{105E991F-C937-4C53-A703-28D9A9F827C6}"/>
              </a:ext>
            </a:extLst>
          </p:cNvPr>
          <p:cNvSpPr>
            <a:spLocks noGrp="1"/>
          </p:cNvSpPr>
          <p:nvPr>
            <p:ph type="body" sz="quarter" idx="20"/>
          </p:nvPr>
        </p:nvSpPr>
        <p:spPr/>
        <p:txBody>
          <a:bodyPr/>
          <a:lstStyle/>
          <a:p>
            <a:endParaRPr lang="fr-CH"/>
          </a:p>
        </p:txBody>
      </p:sp>
      <p:sp>
        <p:nvSpPr>
          <p:cNvPr id="7" name="Text Placeholder 6">
            <a:extLst>
              <a:ext uri="{FF2B5EF4-FFF2-40B4-BE49-F238E27FC236}">
                <a16:creationId xmlns:a16="http://schemas.microsoft.com/office/drawing/2014/main" id="{FF87E35E-330D-42D3-BC1A-29E7B71AE16F}"/>
              </a:ext>
            </a:extLst>
          </p:cNvPr>
          <p:cNvSpPr>
            <a:spLocks noGrp="1"/>
          </p:cNvSpPr>
          <p:nvPr>
            <p:ph type="body" sz="quarter" idx="19"/>
          </p:nvPr>
        </p:nvSpPr>
        <p:spPr/>
        <p:txBody>
          <a:bodyPr/>
          <a:lstStyle/>
          <a:p>
            <a:endParaRPr lang="fr-CH"/>
          </a:p>
        </p:txBody>
      </p:sp>
      <p:sp>
        <p:nvSpPr>
          <p:cNvPr id="5" name="Text Placeholder 4">
            <a:extLst>
              <a:ext uri="{FF2B5EF4-FFF2-40B4-BE49-F238E27FC236}">
                <a16:creationId xmlns:a16="http://schemas.microsoft.com/office/drawing/2014/main" id="{F0E5C9AC-85B8-486D-BD19-B3D077D5D635}"/>
              </a:ext>
            </a:extLst>
          </p:cNvPr>
          <p:cNvSpPr>
            <a:spLocks noGrp="1"/>
          </p:cNvSpPr>
          <p:nvPr>
            <p:ph type="body" sz="quarter" idx="16"/>
          </p:nvPr>
        </p:nvSpPr>
        <p:spPr/>
        <p:txBody>
          <a:bodyPr/>
          <a:lstStyle/>
          <a:p>
            <a:endParaRPr lang="fr-CH"/>
          </a:p>
        </p:txBody>
      </p:sp>
      <p:sp>
        <p:nvSpPr>
          <p:cNvPr id="4" name="Text Placeholder 3">
            <a:extLst>
              <a:ext uri="{FF2B5EF4-FFF2-40B4-BE49-F238E27FC236}">
                <a16:creationId xmlns:a16="http://schemas.microsoft.com/office/drawing/2014/main" id="{B40BA18A-0559-457E-B62F-FF134A28E046}"/>
              </a:ext>
            </a:extLst>
          </p:cNvPr>
          <p:cNvSpPr>
            <a:spLocks noGrp="1"/>
          </p:cNvSpPr>
          <p:nvPr>
            <p:ph type="body" sz="quarter" idx="15"/>
          </p:nvPr>
        </p:nvSpPr>
        <p:spPr/>
        <p:txBody>
          <a:bodyPr/>
          <a:lstStyle/>
          <a:p>
            <a:endParaRPr lang="fr-CH"/>
          </a:p>
        </p:txBody>
      </p:sp>
    </p:spTree>
    <p:extLst>
      <p:ext uri="{BB962C8B-B14F-4D97-AF65-F5344CB8AC3E}">
        <p14:creationId xmlns:p14="http://schemas.microsoft.com/office/powerpoint/2010/main" val="406799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a:t>Concept de réforme du MSE 2020</a:t>
            </a:r>
          </a:p>
        </p:txBody>
      </p:sp>
      <p:sp>
        <p:nvSpPr>
          <p:cNvPr id="4" name="Espace réservé du texte 3"/>
          <p:cNvSpPr>
            <a:spLocks noGrp="1"/>
          </p:cNvSpPr>
          <p:nvPr>
            <p:ph type="body" sz="quarter" idx="13"/>
          </p:nvPr>
        </p:nvSpPr>
        <p:spPr/>
        <p:txBody>
          <a:bodyPr/>
          <a:lstStyle/>
          <a:p>
            <a:r>
              <a:rPr lang="fr-CH" dirty="0" smtClean="0"/>
              <a:t>Le </a:t>
            </a:r>
            <a:r>
              <a:rPr lang="fr-CH" dirty="0"/>
              <a:t>cursus MSE se caractérise par la décentralisation de l’approfondissement dans les différentes hautes écoles spécialisées (HES). Les éléments déterminants pour la spécialisation sont le mémoire, les modules d’approfondissement (MA) et les projets. </a:t>
            </a:r>
            <a:endParaRPr lang="fr-CH" dirty="0" smtClean="0"/>
          </a:p>
          <a:p>
            <a:r>
              <a:rPr lang="fr-CH" dirty="0" smtClean="0"/>
              <a:t>Pour </a:t>
            </a:r>
            <a:r>
              <a:rPr lang="fr-CH" dirty="0"/>
              <a:t>chaque profil, les ressources et les compétences nécessaires à l’approfondissement décentralisé sont mises à disposition par les hautes écoles spécialisées participantes. </a:t>
            </a:r>
            <a:r>
              <a:rPr lang="fr-CH" b="0" dirty="0"/>
              <a:t>Les MRU sont remplacées par ces « profils des hautes écoles spécialisées </a:t>
            </a:r>
            <a:r>
              <a:rPr lang="fr-CH" b="0" dirty="0" smtClean="0"/>
              <a:t>».</a:t>
            </a:r>
            <a:endParaRPr lang="fr-CH" b="0" dirty="0"/>
          </a:p>
        </p:txBody>
      </p:sp>
    </p:spTree>
    <p:extLst>
      <p:ext uri="{BB962C8B-B14F-4D97-AF65-F5344CB8AC3E}">
        <p14:creationId xmlns:p14="http://schemas.microsoft.com/office/powerpoint/2010/main" val="23644731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Concept </a:t>
            </a:r>
            <a:r>
              <a:rPr lang="fr-CH" dirty="0"/>
              <a:t>de réforme du MSE 2020</a:t>
            </a:r>
            <a:endParaRPr lang="en-US" dirty="0"/>
          </a:p>
        </p:txBody>
      </p:sp>
      <p:sp>
        <p:nvSpPr>
          <p:cNvPr id="4" name="Rectangle 2"/>
          <p:cNvSpPr>
            <a:spLocks noChangeArrowheads="1"/>
          </p:cNvSpPr>
          <p:nvPr/>
        </p:nvSpPr>
        <p:spPr bwMode="auto">
          <a:xfrm>
            <a:off x="390327" y="2631728"/>
            <a:ext cx="5017033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 name="Image 2"/>
          <p:cNvPicPr>
            <a:picLocks noChangeAspect="1"/>
          </p:cNvPicPr>
          <p:nvPr/>
        </p:nvPicPr>
        <p:blipFill>
          <a:blip r:embed="rId2"/>
          <a:stretch>
            <a:fillRect/>
          </a:stretch>
        </p:blipFill>
        <p:spPr>
          <a:xfrm>
            <a:off x="390327" y="1633066"/>
            <a:ext cx="17281920" cy="6893868"/>
          </a:xfrm>
          <a:prstGeom prst="rect">
            <a:avLst/>
          </a:prstGeom>
        </p:spPr>
      </p:pic>
    </p:spTree>
    <p:extLst>
      <p:ext uri="{BB962C8B-B14F-4D97-AF65-F5344CB8AC3E}">
        <p14:creationId xmlns:p14="http://schemas.microsoft.com/office/powerpoint/2010/main" val="857935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Liste</a:t>
            </a:r>
            <a:r>
              <a:rPr lang="en-US" dirty="0" smtClean="0"/>
              <a:t> </a:t>
            </a:r>
            <a:r>
              <a:rPr lang="en-US" dirty="0" err="1" smtClean="0"/>
              <a:t>totale</a:t>
            </a:r>
            <a:r>
              <a:rPr lang="en-US" dirty="0" smtClean="0"/>
              <a:t> de </a:t>
            </a:r>
            <a:r>
              <a:rPr lang="en-US" dirty="0" err="1" smtClean="0"/>
              <a:t>profils</a:t>
            </a:r>
            <a:r>
              <a:rPr lang="en-US" dirty="0" smtClean="0"/>
              <a:t> au </a:t>
            </a:r>
            <a:r>
              <a:rPr lang="en-US" dirty="0" err="1" smtClean="0"/>
              <a:t>niveau</a:t>
            </a:r>
            <a:r>
              <a:rPr lang="en-US" dirty="0" smtClean="0"/>
              <a:t> national (y c. </a:t>
            </a:r>
            <a:r>
              <a:rPr lang="en-US" dirty="0" err="1" smtClean="0"/>
              <a:t>petits</a:t>
            </a:r>
            <a:r>
              <a:rPr lang="en-US" dirty="0" smtClean="0"/>
              <a:t> </a:t>
            </a:r>
            <a:r>
              <a:rPr lang="en-US" dirty="0" err="1" smtClean="0"/>
              <a:t>profils</a:t>
            </a:r>
            <a:r>
              <a:rPr lang="en-US" dirty="0" smtClean="0"/>
              <a:t>)</a:t>
            </a:r>
            <a:endParaRPr lang="en-US" dirty="0"/>
          </a:p>
        </p:txBody>
      </p:sp>
      <p:sp>
        <p:nvSpPr>
          <p:cNvPr id="3" name="Espace réservé du texte 2"/>
          <p:cNvSpPr>
            <a:spLocks noGrp="1"/>
          </p:cNvSpPr>
          <p:nvPr>
            <p:ph type="body" sz="quarter" idx="13"/>
          </p:nvPr>
        </p:nvSpPr>
        <p:spPr>
          <a:xfrm>
            <a:off x="401487" y="2126974"/>
            <a:ext cx="7776864" cy="6985474"/>
          </a:xfrm>
        </p:spPr>
        <p:txBody>
          <a:bodyPr/>
          <a:lstStyle/>
          <a:p>
            <a:pPr marL="0" indent="0">
              <a:spcBef>
                <a:spcPts val="1200"/>
              </a:spcBef>
              <a:buNone/>
            </a:pPr>
            <a:r>
              <a:rPr lang="en-US" sz="3200" b="0" u="sng" dirty="0" err="1" smtClean="0"/>
              <a:t>Profils</a:t>
            </a:r>
            <a:r>
              <a:rPr lang="en-US" sz="3200" b="0" u="sng" dirty="0"/>
              <a:t> </a:t>
            </a:r>
            <a:r>
              <a:rPr lang="en-US" sz="3200" b="0" u="sng" dirty="0" smtClean="0"/>
              <a:t>standard (à </a:t>
            </a:r>
            <a:r>
              <a:rPr lang="en-US" sz="3200" b="0" u="sng" dirty="0" err="1" smtClean="0"/>
              <a:t>ouvrir</a:t>
            </a:r>
            <a:r>
              <a:rPr lang="en-US" sz="3200" b="0" u="sng" dirty="0" smtClean="0"/>
              <a:t> à la HES-SO):</a:t>
            </a:r>
          </a:p>
          <a:p>
            <a:pPr>
              <a:spcBef>
                <a:spcPts val="1200"/>
              </a:spcBef>
            </a:pPr>
            <a:r>
              <a:rPr lang="en-US" sz="3200" b="0" dirty="0" smtClean="0"/>
              <a:t>Data </a:t>
            </a:r>
            <a:r>
              <a:rPr lang="en-US" sz="3200" b="0" dirty="0"/>
              <a:t>Science </a:t>
            </a:r>
            <a:endParaRPr lang="en-US" sz="3200" b="0" dirty="0" smtClean="0"/>
          </a:p>
          <a:p>
            <a:pPr>
              <a:spcBef>
                <a:spcPts val="1200"/>
              </a:spcBef>
            </a:pPr>
            <a:r>
              <a:rPr lang="en-US" sz="3200" b="0" dirty="0" smtClean="0"/>
              <a:t>Computer </a:t>
            </a:r>
            <a:r>
              <a:rPr lang="en-US" sz="3200" b="0" dirty="0"/>
              <a:t>Science </a:t>
            </a:r>
            <a:endParaRPr lang="en-US" sz="3200" dirty="0" smtClean="0"/>
          </a:p>
          <a:p>
            <a:pPr>
              <a:spcBef>
                <a:spcPts val="1200"/>
              </a:spcBef>
            </a:pPr>
            <a:r>
              <a:rPr lang="en-US" sz="3200" b="0" dirty="0" smtClean="0"/>
              <a:t>Business Engineering</a:t>
            </a:r>
            <a:endParaRPr lang="en-US" sz="3200" b="0" dirty="0"/>
          </a:p>
          <a:p>
            <a:pPr>
              <a:spcBef>
                <a:spcPts val="1200"/>
              </a:spcBef>
            </a:pPr>
            <a:r>
              <a:rPr lang="en-US" sz="3200" b="0" dirty="0" smtClean="0"/>
              <a:t>Electrical Engineering</a:t>
            </a:r>
            <a:endParaRPr lang="en-US" sz="3200" b="0" dirty="0"/>
          </a:p>
          <a:p>
            <a:pPr>
              <a:spcBef>
                <a:spcPts val="1200"/>
              </a:spcBef>
            </a:pPr>
            <a:r>
              <a:rPr lang="en-US" sz="3200" b="0" dirty="0" smtClean="0"/>
              <a:t>Energy </a:t>
            </a:r>
            <a:r>
              <a:rPr lang="en-US" sz="3200" b="0" dirty="0"/>
              <a:t>&amp; </a:t>
            </a:r>
            <a:r>
              <a:rPr lang="en-US" sz="3200" b="0" dirty="0" smtClean="0"/>
              <a:t>Environment</a:t>
            </a:r>
            <a:endParaRPr lang="en-US" sz="3200" b="0" dirty="0"/>
          </a:p>
          <a:p>
            <a:pPr>
              <a:spcBef>
                <a:spcPts val="1200"/>
              </a:spcBef>
            </a:pPr>
            <a:r>
              <a:rPr lang="en-US" sz="3200" b="0" dirty="0" smtClean="0"/>
              <a:t>Mechanical Engineering</a:t>
            </a:r>
            <a:endParaRPr lang="en-US" sz="3200" dirty="0"/>
          </a:p>
          <a:p>
            <a:pPr>
              <a:spcBef>
                <a:spcPts val="1200"/>
              </a:spcBef>
            </a:pPr>
            <a:r>
              <a:rPr lang="en-US" sz="3200" b="0" dirty="0" smtClean="0"/>
              <a:t>Mechatronics </a:t>
            </a:r>
            <a:r>
              <a:rPr lang="en-US" sz="3200" b="0" dirty="0"/>
              <a:t>&amp; </a:t>
            </a:r>
            <a:r>
              <a:rPr lang="en-US" sz="3200" b="0" dirty="0" smtClean="0"/>
              <a:t>Automation</a:t>
            </a:r>
            <a:endParaRPr lang="en-US" sz="3200" b="0" dirty="0"/>
          </a:p>
          <a:p>
            <a:pPr>
              <a:spcBef>
                <a:spcPts val="1200"/>
              </a:spcBef>
            </a:pPr>
            <a:r>
              <a:rPr lang="en-US" sz="3200" b="0" dirty="0"/>
              <a:t>Medical Technology</a:t>
            </a:r>
          </a:p>
          <a:p>
            <a:pPr>
              <a:spcBef>
                <a:spcPts val="1200"/>
              </a:spcBef>
            </a:pPr>
            <a:r>
              <a:rPr lang="en-US" sz="3200" b="0" dirty="0"/>
              <a:t>Civil Engineering</a:t>
            </a:r>
            <a:endParaRPr lang="en-US" sz="3200" dirty="0"/>
          </a:p>
          <a:p>
            <a:endParaRPr lang="en-US" sz="3200" dirty="0"/>
          </a:p>
        </p:txBody>
      </p:sp>
      <p:sp>
        <p:nvSpPr>
          <p:cNvPr id="4" name="Espace réservé du texte 2"/>
          <p:cNvSpPr txBox="1">
            <a:spLocks/>
          </p:cNvSpPr>
          <p:nvPr/>
        </p:nvSpPr>
        <p:spPr>
          <a:xfrm>
            <a:off x="9906543" y="2126974"/>
            <a:ext cx="7776864"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None/>
            </a:pPr>
            <a:r>
              <a:rPr lang="en-US" sz="3200" b="0" i="1" u="sng" kern="0" dirty="0" err="1" smtClean="0"/>
              <a:t>Petits</a:t>
            </a:r>
            <a:r>
              <a:rPr lang="en-US" sz="3200" b="0" i="1" u="sng" kern="0" dirty="0" smtClean="0"/>
              <a:t> </a:t>
            </a:r>
            <a:r>
              <a:rPr lang="en-US" sz="3200" b="0" i="1" u="sng" kern="0" dirty="0" err="1" smtClean="0"/>
              <a:t>profils</a:t>
            </a:r>
            <a:r>
              <a:rPr lang="en-US" sz="3200" b="0" i="1" u="sng" kern="0" dirty="0" smtClean="0"/>
              <a:t> (</a:t>
            </a:r>
            <a:r>
              <a:rPr lang="en-US" sz="3200" b="0" i="1" u="sng" kern="0" dirty="0" err="1" smtClean="0"/>
              <a:t>effectif</a:t>
            </a:r>
            <a:r>
              <a:rPr lang="en-US" sz="3200" b="0" i="1" u="sng" kern="0" dirty="0" smtClean="0"/>
              <a:t> &lt;20 </a:t>
            </a:r>
            <a:r>
              <a:rPr lang="en-US" sz="3200" b="0" i="1" u="sng" kern="0" dirty="0" err="1" smtClean="0"/>
              <a:t>étudiants</a:t>
            </a:r>
            <a:r>
              <a:rPr lang="en-US" sz="3200" b="0" i="1" u="sng" kern="0" dirty="0" smtClean="0"/>
              <a:t>)</a:t>
            </a:r>
          </a:p>
          <a:p>
            <a:r>
              <a:rPr lang="en-US" sz="3200" b="0" i="1" kern="0" dirty="0" smtClean="0"/>
              <a:t>Photonics</a:t>
            </a:r>
          </a:p>
          <a:p>
            <a:r>
              <a:rPr lang="en-US" sz="3200" b="0" i="1" kern="0" dirty="0" smtClean="0"/>
              <a:t>Building Technology</a:t>
            </a:r>
          </a:p>
          <a:p>
            <a:r>
              <a:rPr lang="en-US" sz="3200" b="0" i="1" kern="0" dirty="0" smtClean="0"/>
              <a:t>Geomatics</a:t>
            </a:r>
            <a:endParaRPr lang="en-US" sz="3200" i="1" kern="0" dirty="0" smtClean="0"/>
          </a:p>
          <a:p>
            <a:r>
              <a:rPr lang="en-US" sz="3200" b="0" i="1" kern="0" dirty="0" smtClean="0"/>
              <a:t>Spatial Dev. &amp; Landscape Arch.</a:t>
            </a:r>
          </a:p>
          <a:p>
            <a:r>
              <a:rPr lang="en-US" sz="3200" b="0" i="1" kern="0" dirty="0" smtClean="0"/>
              <a:t>Aviation </a:t>
            </a:r>
            <a:endParaRPr lang="en-US" sz="3200" i="1" kern="0" dirty="0"/>
          </a:p>
        </p:txBody>
      </p:sp>
    </p:spTree>
    <p:extLst>
      <p:ext uri="{BB962C8B-B14F-4D97-AF65-F5344CB8AC3E}">
        <p14:creationId xmlns:p14="http://schemas.microsoft.com/office/powerpoint/2010/main" val="959556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Commissions de </a:t>
            </a:r>
            <a:r>
              <a:rPr lang="en-US" dirty="0" err="1" smtClean="0"/>
              <a:t>profils</a:t>
            </a:r>
            <a:r>
              <a:rPr lang="en-US" dirty="0" smtClean="0"/>
              <a:t> et </a:t>
            </a:r>
            <a:r>
              <a:rPr lang="en-US" dirty="0" err="1" smtClean="0"/>
              <a:t>représentants</a:t>
            </a:r>
            <a:r>
              <a:rPr lang="en-US" dirty="0" smtClean="0"/>
              <a:t> HES-SO</a:t>
            </a:r>
            <a:r>
              <a:rPr lang="en-US" sz="3200" dirty="0" smtClean="0"/>
              <a:t> (au 01.10.2018)</a:t>
            </a:r>
            <a:endParaRPr lang="en-US" dirty="0"/>
          </a:p>
        </p:txBody>
      </p:sp>
      <p:graphicFrame>
        <p:nvGraphicFramePr>
          <p:cNvPr id="4" name="Tableau 3"/>
          <p:cNvGraphicFramePr>
            <a:graphicFrameLocks noGrp="1"/>
          </p:cNvGraphicFramePr>
          <p:nvPr>
            <p:extLst>
              <p:ext uri="{D42A27DB-BD31-4B8C-83A1-F6EECF244321}">
                <p14:modId xmlns:p14="http://schemas.microsoft.com/office/powerpoint/2010/main" val="408720027"/>
              </p:ext>
            </p:extLst>
          </p:nvPr>
        </p:nvGraphicFramePr>
        <p:xfrm>
          <a:off x="390326" y="1881088"/>
          <a:ext cx="17281920" cy="5791200"/>
        </p:xfrm>
        <a:graphic>
          <a:graphicData uri="http://schemas.openxmlformats.org/drawingml/2006/table">
            <a:tbl>
              <a:tblPr firstRow="1" bandRow="1">
                <a:tableStyleId>{5940675A-B579-460E-94D1-54222C63F5DA}</a:tableStyleId>
              </a:tblPr>
              <a:tblGrid>
                <a:gridCol w="6243206">
                  <a:extLst>
                    <a:ext uri="{9D8B030D-6E8A-4147-A177-3AD203B41FA5}">
                      <a16:colId xmlns:a16="http://schemas.microsoft.com/office/drawing/2014/main" val="3845790016"/>
                    </a:ext>
                  </a:extLst>
                </a:gridCol>
                <a:gridCol w="5062051">
                  <a:extLst>
                    <a:ext uri="{9D8B030D-6E8A-4147-A177-3AD203B41FA5}">
                      <a16:colId xmlns:a16="http://schemas.microsoft.com/office/drawing/2014/main" val="762832755"/>
                    </a:ext>
                  </a:extLst>
                </a:gridCol>
                <a:gridCol w="5976663">
                  <a:extLst>
                    <a:ext uri="{9D8B030D-6E8A-4147-A177-3AD203B41FA5}">
                      <a16:colId xmlns:a16="http://schemas.microsoft.com/office/drawing/2014/main" val="1710050983"/>
                    </a:ext>
                  </a:extLst>
                </a:gridCol>
              </a:tblGrid>
              <a:tr h="370840">
                <a:tc>
                  <a:txBody>
                    <a:bodyPr/>
                    <a:lstStyle/>
                    <a:p>
                      <a:r>
                        <a:rPr lang="en-US" sz="3200" b="1" dirty="0" err="1" smtClean="0"/>
                        <a:t>Profil</a:t>
                      </a:r>
                      <a:endParaRPr lang="en-US" sz="3200" b="1" dirty="0"/>
                    </a:p>
                  </a:txBody>
                  <a:tcPr/>
                </a:tc>
                <a:tc>
                  <a:txBody>
                    <a:bodyPr/>
                    <a:lstStyle/>
                    <a:p>
                      <a:r>
                        <a:rPr lang="en-US" sz="3200" b="1" dirty="0" err="1" smtClean="0"/>
                        <a:t>Représentant</a:t>
                      </a:r>
                      <a:endParaRPr lang="en-US" sz="3200" b="1" dirty="0"/>
                    </a:p>
                  </a:txBody>
                  <a:tcPr/>
                </a:tc>
                <a:tc>
                  <a:txBody>
                    <a:bodyPr/>
                    <a:lstStyle/>
                    <a:p>
                      <a:r>
                        <a:rPr lang="en-US" sz="3200" b="1" dirty="0" err="1" smtClean="0"/>
                        <a:t>Coordinateur</a:t>
                      </a:r>
                      <a:r>
                        <a:rPr lang="en-US" sz="3200" b="1" dirty="0" smtClean="0"/>
                        <a:t> national</a:t>
                      </a:r>
                      <a:endParaRPr lang="en-US" sz="3200" b="1" dirty="0"/>
                    </a:p>
                  </a:txBody>
                  <a:tcPr/>
                </a:tc>
                <a:extLst>
                  <a:ext uri="{0D108BD9-81ED-4DB2-BD59-A6C34878D82A}">
                    <a16:rowId xmlns:a16="http://schemas.microsoft.com/office/drawing/2014/main" val="2900006241"/>
                  </a:ext>
                </a:extLst>
              </a:tr>
              <a:tr h="370840">
                <a:tc>
                  <a:txBody>
                    <a:bodyPr/>
                    <a:lstStyle/>
                    <a:p>
                      <a:r>
                        <a:rPr lang="en-US" sz="3200" dirty="0" smtClean="0"/>
                        <a:t>Data Science </a:t>
                      </a:r>
                    </a:p>
                  </a:txBody>
                  <a:tcPr/>
                </a:tc>
                <a:tc>
                  <a:txBody>
                    <a:bodyPr/>
                    <a:lstStyle/>
                    <a:p>
                      <a:r>
                        <a:rPr lang="en-US" sz="3200" dirty="0" smtClean="0"/>
                        <a:t>Jean </a:t>
                      </a:r>
                      <a:r>
                        <a:rPr lang="en-US" sz="3200" dirty="0" err="1" smtClean="0"/>
                        <a:t>Hennebert</a:t>
                      </a:r>
                      <a:endParaRPr lang="en-US" sz="32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Jean </a:t>
                      </a:r>
                      <a:r>
                        <a:rPr lang="en-US" sz="3200" dirty="0" err="1" smtClean="0"/>
                        <a:t>Hennebert</a:t>
                      </a:r>
                      <a:r>
                        <a:rPr lang="en-US" sz="3200" dirty="0" smtClean="0"/>
                        <a:t> (HES-SO)</a:t>
                      </a:r>
                    </a:p>
                  </a:txBody>
                  <a:tcPr/>
                </a:tc>
                <a:extLst>
                  <a:ext uri="{0D108BD9-81ED-4DB2-BD59-A6C34878D82A}">
                    <a16:rowId xmlns:a16="http://schemas.microsoft.com/office/drawing/2014/main" val="1463404555"/>
                  </a:ext>
                </a:extLst>
              </a:tr>
              <a:tr h="370840">
                <a:tc>
                  <a:txBody>
                    <a:bodyPr/>
                    <a:lstStyle/>
                    <a:p>
                      <a:r>
                        <a:rPr lang="en-US" sz="3200" dirty="0" smtClean="0"/>
                        <a:t>Computer Science </a:t>
                      </a:r>
                    </a:p>
                  </a:txBody>
                  <a:tcPr/>
                </a:tc>
                <a:tc>
                  <a:txBody>
                    <a:bodyPr/>
                    <a:lstStyle/>
                    <a:p>
                      <a:r>
                        <a:rPr lang="en-US" sz="3200" dirty="0" smtClean="0"/>
                        <a:t>Philippe Joye</a:t>
                      </a:r>
                      <a:endParaRPr lang="en-US" sz="3200" dirty="0"/>
                    </a:p>
                  </a:txBody>
                  <a:tcPr/>
                </a:tc>
                <a:tc>
                  <a:txBody>
                    <a:bodyPr/>
                    <a:lstStyle/>
                    <a:p>
                      <a:r>
                        <a:rPr lang="en-US" sz="3200" dirty="0" smtClean="0"/>
                        <a:t>Hans-Peter </a:t>
                      </a:r>
                      <a:r>
                        <a:rPr lang="en-US" sz="3200" dirty="0" err="1" smtClean="0"/>
                        <a:t>Hutter</a:t>
                      </a:r>
                      <a:r>
                        <a:rPr lang="en-US" sz="3200" dirty="0" smtClean="0"/>
                        <a:t> (ZHAW)</a:t>
                      </a:r>
                      <a:endParaRPr lang="en-US" sz="3200" dirty="0"/>
                    </a:p>
                  </a:txBody>
                  <a:tcPr/>
                </a:tc>
                <a:extLst>
                  <a:ext uri="{0D108BD9-81ED-4DB2-BD59-A6C34878D82A}">
                    <a16:rowId xmlns:a16="http://schemas.microsoft.com/office/drawing/2014/main" val="17263451"/>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Business Engineering</a:t>
                      </a:r>
                    </a:p>
                  </a:txBody>
                  <a:tcPr/>
                </a:tc>
                <a:tc>
                  <a:txBody>
                    <a:bodyPr/>
                    <a:lstStyle/>
                    <a:p>
                      <a:r>
                        <a:rPr lang="en-US" sz="3200" dirty="0" smtClean="0"/>
                        <a:t>Philippe Liscia </a:t>
                      </a:r>
                      <a:endParaRPr lang="en-US" sz="3200" dirty="0"/>
                    </a:p>
                  </a:txBody>
                  <a:tcPr/>
                </a:tc>
                <a:tc>
                  <a:txBody>
                    <a:bodyPr/>
                    <a:lstStyle/>
                    <a:p>
                      <a:r>
                        <a:rPr lang="en-US" sz="3200" dirty="0" err="1" smtClean="0"/>
                        <a:t>Jürg</a:t>
                      </a:r>
                      <a:r>
                        <a:rPr lang="en-US" sz="3200" dirty="0" smtClean="0"/>
                        <a:t> </a:t>
                      </a:r>
                      <a:r>
                        <a:rPr lang="en-US" sz="3200" dirty="0" err="1" smtClean="0"/>
                        <a:t>Hosang</a:t>
                      </a:r>
                      <a:r>
                        <a:rPr lang="en-US" sz="3200" dirty="0" smtClean="0"/>
                        <a:t> (ZHAW)</a:t>
                      </a:r>
                      <a:endParaRPr lang="en-US" sz="3200" dirty="0"/>
                    </a:p>
                  </a:txBody>
                  <a:tcPr/>
                </a:tc>
                <a:extLst>
                  <a:ext uri="{0D108BD9-81ED-4DB2-BD59-A6C34878D82A}">
                    <a16:rowId xmlns:a16="http://schemas.microsoft.com/office/drawing/2014/main" val="1097518103"/>
                  </a:ext>
                </a:extLst>
              </a:tr>
              <a:tr h="370840">
                <a:tc>
                  <a:txBody>
                    <a:bodyPr/>
                    <a:lstStyle/>
                    <a:p>
                      <a:r>
                        <a:rPr lang="en-US" sz="3200" dirty="0" smtClean="0"/>
                        <a:t>Electrical Engineering</a:t>
                      </a:r>
                    </a:p>
                  </a:txBody>
                  <a:tcPr/>
                </a:tc>
                <a:tc>
                  <a:txBody>
                    <a:bodyPr/>
                    <a:lstStyle/>
                    <a:p>
                      <a:r>
                        <a:rPr lang="en-US" sz="3200" dirty="0" smtClean="0"/>
                        <a:t>Philippe Barrade </a:t>
                      </a:r>
                      <a:endParaRPr lang="en-US" sz="3200" dirty="0"/>
                    </a:p>
                  </a:txBody>
                  <a:tcPr/>
                </a:tc>
                <a:tc>
                  <a:txBody>
                    <a:bodyPr/>
                    <a:lstStyle/>
                    <a:p>
                      <a:r>
                        <a:rPr lang="en-US" sz="3200" dirty="0" smtClean="0"/>
                        <a:t>Hans Doran (ZHAW)</a:t>
                      </a:r>
                      <a:endParaRPr lang="en-US" sz="3200" dirty="0"/>
                    </a:p>
                  </a:txBody>
                  <a:tcPr/>
                </a:tc>
                <a:extLst>
                  <a:ext uri="{0D108BD9-81ED-4DB2-BD59-A6C34878D82A}">
                    <a16:rowId xmlns:a16="http://schemas.microsoft.com/office/drawing/2014/main" val="3640273036"/>
                  </a:ext>
                </a:extLst>
              </a:tr>
              <a:tr h="370840">
                <a:tc>
                  <a:txBody>
                    <a:bodyPr/>
                    <a:lstStyle/>
                    <a:p>
                      <a:r>
                        <a:rPr lang="en-US" sz="3200" dirty="0" smtClean="0"/>
                        <a:t>Energy &amp; Environment</a:t>
                      </a:r>
                    </a:p>
                  </a:txBody>
                  <a:tcPr/>
                </a:tc>
                <a:tc>
                  <a:txBody>
                    <a:bodyPr/>
                    <a:lstStyle/>
                    <a:p>
                      <a:r>
                        <a:rPr lang="en-US" sz="3200" dirty="0" err="1" smtClean="0"/>
                        <a:t>Capezzali</a:t>
                      </a:r>
                      <a:r>
                        <a:rPr lang="en-US" sz="3200" dirty="0" smtClean="0"/>
                        <a:t> Massimiliano </a:t>
                      </a:r>
                      <a:endParaRPr lang="en-US" sz="3200" dirty="0"/>
                    </a:p>
                  </a:txBody>
                  <a:tcPr/>
                </a:tc>
                <a:tc>
                  <a:txBody>
                    <a:bodyPr/>
                    <a:lstStyle/>
                    <a:p>
                      <a:r>
                        <a:rPr lang="en-US" sz="3200" dirty="0" smtClean="0"/>
                        <a:t>Benno Bucher (FHO)</a:t>
                      </a:r>
                      <a:endParaRPr lang="en-US" sz="3200" dirty="0"/>
                    </a:p>
                  </a:txBody>
                  <a:tcPr/>
                </a:tc>
                <a:extLst>
                  <a:ext uri="{0D108BD9-81ED-4DB2-BD59-A6C34878D82A}">
                    <a16:rowId xmlns:a16="http://schemas.microsoft.com/office/drawing/2014/main" val="3392616133"/>
                  </a:ext>
                </a:extLst>
              </a:tr>
              <a:tr h="370840">
                <a:tc>
                  <a:txBody>
                    <a:bodyPr/>
                    <a:lstStyle/>
                    <a:p>
                      <a:r>
                        <a:rPr lang="en-US" sz="3200" dirty="0" smtClean="0"/>
                        <a:t>Mechanical Engineering</a:t>
                      </a:r>
                    </a:p>
                  </a:txBody>
                  <a:tcPr/>
                </a:tc>
                <a:tc>
                  <a:txBody>
                    <a:bodyPr/>
                    <a:lstStyle/>
                    <a:p>
                      <a:r>
                        <a:rPr lang="en-US" sz="3200" dirty="0" smtClean="0"/>
                        <a:t>Bernard Masserey</a:t>
                      </a:r>
                      <a:endParaRPr lang="en-US" sz="3200" dirty="0"/>
                    </a:p>
                  </a:txBody>
                  <a:tcPr/>
                </a:tc>
                <a:tc>
                  <a:txBody>
                    <a:bodyPr/>
                    <a:lstStyle/>
                    <a:p>
                      <a:r>
                        <a:rPr lang="en-US" sz="3200" dirty="0" err="1" smtClean="0"/>
                        <a:t>Gregor</a:t>
                      </a:r>
                      <a:r>
                        <a:rPr lang="en-US" sz="3200" dirty="0" smtClean="0"/>
                        <a:t> </a:t>
                      </a:r>
                      <a:r>
                        <a:rPr lang="en-US" sz="3200" dirty="0" err="1" smtClean="0"/>
                        <a:t>Burkhard</a:t>
                      </a:r>
                      <a:r>
                        <a:rPr lang="en-US" sz="3200" dirty="0" smtClean="0"/>
                        <a:t> (FHNW)</a:t>
                      </a:r>
                      <a:endParaRPr lang="en-US" sz="3200" dirty="0"/>
                    </a:p>
                  </a:txBody>
                  <a:tcPr/>
                </a:tc>
                <a:extLst>
                  <a:ext uri="{0D108BD9-81ED-4DB2-BD59-A6C34878D82A}">
                    <a16:rowId xmlns:a16="http://schemas.microsoft.com/office/drawing/2014/main" val="2614810513"/>
                  </a:ext>
                </a:extLst>
              </a:tr>
              <a:tr h="370840">
                <a:tc>
                  <a:txBody>
                    <a:bodyPr/>
                    <a:lstStyle/>
                    <a:p>
                      <a:r>
                        <a:rPr lang="en-US" sz="3200" dirty="0" smtClean="0"/>
                        <a:t>Mechatronics &amp; Automation</a:t>
                      </a:r>
                    </a:p>
                  </a:txBody>
                  <a:tcPr/>
                </a:tc>
                <a:tc>
                  <a:txBody>
                    <a:bodyPr/>
                    <a:lstStyle/>
                    <a:p>
                      <a:r>
                        <a:rPr lang="en-US" sz="3200" dirty="0" smtClean="0"/>
                        <a:t>Jean-Daniel Luthi </a:t>
                      </a:r>
                      <a:endParaRPr lang="en-US" sz="3200" dirty="0"/>
                    </a:p>
                  </a:txBody>
                  <a:tcPr/>
                </a:tc>
                <a:tc>
                  <a:txBody>
                    <a:bodyPr/>
                    <a:lstStyle/>
                    <a:p>
                      <a:r>
                        <a:rPr lang="en-US" sz="3200" dirty="0" smtClean="0"/>
                        <a:t>Roberto Bucher (SUPSI)</a:t>
                      </a:r>
                      <a:endParaRPr lang="en-US" sz="3200" dirty="0"/>
                    </a:p>
                  </a:txBody>
                  <a:tcPr/>
                </a:tc>
                <a:extLst>
                  <a:ext uri="{0D108BD9-81ED-4DB2-BD59-A6C34878D82A}">
                    <a16:rowId xmlns:a16="http://schemas.microsoft.com/office/drawing/2014/main" val="3065565351"/>
                  </a:ext>
                </a:extLst>
              </a:tr>
              <a:tr h="370840">
                <a:tc>
                  <a:txBody>
                    <a:bodyPr/>
                    <a:lstStyle/>
                    <a:p>
                      <a:r>
                        <a:rPr lang="en-US" sz="3200" dirty="0" smtClean="0"/>
                        <a:t>Medical Technology</a:t>
                      </a:r>
                    </a:p>
                  </a:txBody>
                  <a:tcPr/>
                </a:tc>
                <a:tc>
                  <a:txBody>
                    <a:bodyPr/>
                    <a:lstStyle/>
                    <a:p>
                      <a:r>
                        <a:rPr lang="en-US" sz="3200" dirty="0" smtClean="0"/>
                        <a:t>Eric Rosset </a:t>
                      </a:r>
                      <a:endParaRPr lang="en-US" sz="32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Eric Rosset (HES-SO)</a:t>
                      </a:r>
                    </a:p>
                  </a:txBody>
                  <a:tcPr/>
                </a:tc>
                <a:extLst>
                  <a:ext uri="{0D108BD9-81ED-4DB2-BD59-A6C34878D82A}">
                    <a16:rowId xmlns:a16="http://schemas.microsoft.com/office/drawing/2014/main" val="1856930164"/>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Civil Engineering</a:t>
                      </a:r>
                    </a:p>
                  </a:txBody>
                  <a:tcPr/>
                </a:tc>
                <a:tc>
                  <a:txBody>
                    <a:bodyPr/>
                    <a:lstStyle/>
                    <a:p>
                      <a:r>
                        <a:rPr lang="en-US" sz="3200" dirty="0" smtClean="0"/>
                        <a:t>Dario Redaelli </a:t>
                      </a:r>
                    </a:p>
                  </a:txBody>
                  <a:tcPr/>
                </a:tc>
                <a:tc>
                  <a:txBody>
                    <a:bodyPr/>
                    <a:lstStyle/>
                    <a:p>
                      <a:r>
                        <a:rPr lang="en-US" sz="3200" dirty="0" err="1" smtClean="0"/>
                        <a:t>Albin</a:t>
                      </a:r>
                      <a:r>
                        <a:rPr lang="en-US" sz="3200" dirty="0" smtClean="0"/>
                        <a:t> </a:t>
                      </a:r>
                      <a:r>
                        <a:rPr lang="en-US" sz="3200" dirty="0" err="1" smtClean="0"/>
                        <a:t>Kenel</a:t>
                      </a:r>
                      <a:r>
                        <a:rPr lang="en-US" sz="3200" baseline="0" dirty="0" smtClean="0"/>
                        <a:t> (HSLU)</a:t>
                      </a:r>
                      <a:endParaRPr lang="en-US" sz="3200" dirty="0" smtClean="0"/>
                    </a:p>
                  </a:txBody>
                  <a:tcPr/>
                </a:tc>
                <a:extLst>
                  <a:ext uri="{0D108BD9-81ED-4DB2-BD59-A6C34878D82A}">
                    <a16:rowId xmlns:a16="http://schemas.microsoft.com/office/drawing/2014/main" val="1116737980"/>
                  </a:ext>
                </a:extLst>
              </a:tr>
            </a:tbl>
          </a:graphicData>
        </a:graphic>
      </p:graphicFrame>
      <p:sp>
        <p:nvSpPr>
          <p:cNvPr id="3" name="ZoneTexte 2"/>
          <p:cNvSpPr txBox="1"/>
          <p:nvPr/>
        </p:nvSpPr>
        <p:spPr>
          <a:xfrm>
            <a:off x="390327" y="8213218"/>
            <a:ext cx="13321480" cy="646331"/>
          </a:xfrm>
          <a:prstGeom prst="rect">
            <a:avLst/>
          </a:prstGeom>
          <a:noFill/>
        </p:spPr>
        <p:txBody>
          <a:bodyPr wrap="square" rtlCol="0">
            <a:spAutoFit/>
          </a:bodyPr>
          <a:lstStyle/>
          <a:p>
            <a:r>
              <a:rPr lang="en-US" dirty="0" smtClean="0"/>
              <a:t>Plus </a:t>
            </a:r>
            <a:r>
              <a:rPr lang="en-US" dirty="0" err="1" smtClean="0"/>
              <a:t>d’infos</a:t>
            </a:r>
            <a:r>
              <a:rPr lang="en-US" dirty="0"/>
              <a:t> </a:t>
            </a:r>
            <a:r>
              <a:rPr lang="en-US" dirty="0" smtClean="0"/>
              <a:t>sur le </a:t>
            </a:r>
            <a:r>
              <a:rPr lang="en-US" dirty="0" err="1" smtClean="0"/>
              <a:t>processus</a:t>
            </a:r>
            <a:r>
              <a:rPr lang="en-US" dirty="0" smtClean="0"/>
              <a:t> et les discussions entre profs sur Cyberlearn</a:t>
            </a:r>
            <a:r>
              <a:rPr lang="en-US" dirty="0"/>
              <a:t>: </a:t>
            </a:r>
            <a:r>
              <a:rPr lang="en-US" dirty="0" err="1" smtClean="0"/>
              <a:t>Cours</a:t>
            </a:r>
            <a:r>
              <a:rPr lang="en-US" dirty="0" smtClean="0"/>
              <a:t> </a:t>
            </a:r>
            <a:r>
              <a:rPr lang="en-US" dirty="0" smtClean="0">
                <a:sym typeface="Wingdings" panose="05000000000000000000" pitchFamily="2" charset="2"/>
              </a:rPr>
              <a:t> </a:t>
            </a:r>
            <a:r>
              <a:rPr lang="en-US" dirty="0" smtClean="0"/>
              <a:t>Administration </a:t>
            </a:r>
            <a:r>
              <a:rPr lang="en-US" dirty="0" smtClean="0">
                <a:sym typeface="Wingdings" panose="05000000000000000000" pitchFamily="2" charset="2"/>
              </a:rPr>
              <a:t> </a:t>
            </a:r>
            <a:r>
              <a:rPr lang="en-US" dirty="0" smtClean="0"/>
              <a:t>Redesign </a:t>
            </a:r>
            <a:r>
              <a:rPr lang="en-US" dirty="0"/>
              <a:t>MSE </a:t>
            </a:r>
            <a:r>
              <a:rPr lang="en-US" dirty="0" smtClean="0"/>
              <a:t>HES-SO</a:t>
            </a:r>
          </a:p>
          <a:p>
            <a:r>
              <a:rPr lang="en-US" dirty="0" err="1" smtClean="0"/>
              <a:t>Clé</a:t>
            </a:r>
            <a:r>
              <a:rPr lang="en-US" dirty="0" smtClean="0"/>
              <a:t> </a:t>
            </a:r>
            <a:r>
              <a:rPr lang="en-US" dirty="0" err="1" smtClean="0"/>
              <a:t>d’inscription</a:t>
            </a:r>
            <a:r>
              <a:rPr lang="en-US" dirty="0"/>
              <a:t>: </a:t>
            </a:r>
            <a:r>
              <a:rPr lang="en-US" dirty="0" err="1"/>
              <a:t>MastEng</a:t>
            </a:r>
            <a:endParaRPr lang="en-US" dirty="0"/>
          </a:p>
        </p:txBody>
      </p:sp>
    </p:spTree>
    <p:extLst>
      <p:ext uri="{BB962C8B-B14F-4D97-AF65-F5344CB8AC3E}">
        <p14:creationId xmlns:p14="http://schemas.microsoft.com/office/powerpoint/2010/main" val="2715566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Data Science</a:t>
            </a:r>
            <a:endParaRPr lang="fr-CH" dirty="0"/>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b="0" dirty="0" smtClean="0"/>
              <a:t>Data Analytics</a:t>
            </a:r>
          </a:p>
          <a:p>
            <a:pPr lvl="1"/>
            <a:r>
              <a:rPr lang="en-US" sz="3000" b="0" dirty="0" smtClean="0"/>
              <a:t>Data Engineering</a:t>
            </a:r>
          </a:p>
          <a:p>
            <a:pPr lvl="1"/>
            <a:r>
              <a:rPr lang="en-US" sz="2800" dirty="0"/>
              <a:t>Data Services</a:t>
            </a:r>
            <a:endParaRPr lang="en-US" sz="3000" dirty="0" smtClean="0"/>
          </a:p>
          <a:p>
            <a:endParaRPr lang="en-US" sz="3200" b="0" dirty="0" smtClean="0"/>
          </a:p>
          <a:p>
            <a:pPr lvl="1"/>
            <a:endParaRPr lang="en-US" sz="3000" b="0" dirty="0"/>
          </a:p>
        </p:txBody>
      </p:sp>
      <p:sp>
        <p:nvSpPr>
          <p:cNvPr id="5"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smtClean="0"/>
              <a:t>Filières</a:t>
            </a:r>
            <a:r>
              <a:rPr lang="en-US" sz="3200" b="0" kern="0" dirty="0" smtClean="0"/>
              <a:t> Bachelor </a:t>
            </a:r>
            <a:r>
              <a:rPr lang="en-US" sz="3200" b="0" kern="0" dirty="0" err="1" smtClean="0"/>
              <a:t>d’apport</a:t>
            </a:r>
            <a:endParaRPr lang="en-US" sz="3200" b="0" kern="0" dirty="0" smtClean="0"/>
          </a:p>
          <a:p>
            <a:pPr lvl="1"/>
            <a:r>
              <a:rPr lang="en-US" sz="3000" kern="0" dirty="0" err="1" smtClean="0"/>
              <a:t>Ouvert</a:t>
            </a:r>
            <a:r>
              <a:rPr lang="en-US" sz="3000" kern="0" dirty="0" smtClean="0"/>
              <a:t> à de </a:t>
            </a:r>
            <a:r>
              <a:rPr lang="en-US" sz="3000" kern="0" dirty="0" err="1" smtClean="0"/>
              <a:t>nombreux</a:t>
            </a:r>
            <a:r>
              <a:rPr lang="en-US" sz="3000" kern="0" dirty="0" smtClean="0"/>
              <a:t> BSc, </a:t>
            </a:r>
            <a:r>
              <a:rPr lang="en-US" sz="3000" kern="0" dirty="0" err="1" smtClean="0"/>
              <a:t>mais</a:t>
            </a:r>
            <a:r>
              <a:rPr lang="en-US" sz="3000" kern="0" dirty="0" smtClean="0"/>
              <a:t> pas de </a:t>
            </a:r>
            <a:r>
              <a:rPr lang="en-US" sz="3000" kern="0" dirty="0" err="1" smtClean="0"/>
              <a:t>liste</a:t>
            </a:r>
            <a:r>
              <a:rPr lang="en-US" sz="3000" kern="0" dirty="0" smtClean="0"/>
              <a:t> </a:t>
            </a:r>
            <a:r>
              <a:rPr lang="en-US" sz="3000" kern="0" dirty="0" err="1" smtClean="0"/>
              <a:t>définie</a:t>
            </a:r>
            <a:endParaRPr lang="en-US" sz="3000" kern="0" dirty="0" smtClean="0"/>
          </a:p>
          <a:p>
            <a:pPr lvl="1"/>
            <a:r>
              <a:rPr lang="en-US" sz="3000" kern="0" dirty="0" smtClean="0"/>
              <a:t>Sur dossier (MK recommendation)</a:t>
            </a:r>
            <a:endParaRPr lang="en-US" sz="3000" kern="0" dirty="0"/>
          </a:p>
          <a:p>
            <a:pPr lvl="1"/>
            <a:endParaRPr lang="en-US" sz="3000" kern="0" dirty="0"/>
          </a:p>
        </p:txBody>
      </p:sp>
    </p:spTree>
    <p:extLst>
      <p:ext uri="{BB962C8B-B14F-4D97-AF65-F5344CB8AC3E}">
        <p14:creationId xmlns:p14="http://schemas.microsoft.com/office/powerpoint/2010/main" val="2257187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t>
            </a:r>
            <a:r>
              <a:rPr lang="fr-CH" dirty="0"/>
              <a:t>Computer Science</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Software Engineering and </a:t>
            </a:r>
            <a:r>
              <a:rPr lang="en-US" sz="3000" dirty="0" smtClean="0"/>
              <a:t>Technology</a:t>
            </a:r>
          </a:p>
          <a:p>
            <a:pPr lvl="1"/>
            <a:r>
              <a:rPr lang="en-US" sz="3200" dirty="0"/>
              <a:t>Communication </a:t>
            </a:r>
            <a:r>
              <a:rPr lang="en-US" sz="3200" dirty="0" smtClean="0"/>
              <a:t>Systems</a:t>
            </a:r>
          </a:p>
          <a:p>
            <a:pPr lvl="1"/>
            <a:r>
              <a:rPr lang="en-US" sz="3000" dirty="0"/>
              <a:t>Distributed Information </a:t>
            </a:r>
            <a:r>
              <a:rPr lang="en-US" sz="3000" dirty="0" smtClean="0"/>
              <a:t>Systems</a:t>
            </a:r>
          </a:p>
          <a:p>
            <a:pPr lvl="1"/>
            <a:r>
              <a:rPr lang="en-US" sz="3000" dirty="0" smtClean="0"/>
              <a:t>Cybersecurity</a:t>
            </a:r>
          </a:p>
          <a:p>
            <a:pPr lvl="1"/>
            <a:r>
              <a:rPr lang="en-US" sz="3000" dirty="0"/>
              <a:t>Advanced User </a:t>
            </a:r>
            <a:r>
              <a:rPr lang="en-US" sz="3000" dirty="0" smtClean="0"/>
              <a:t>Interfaces</a:t>
            </a:r>
          </a:p>
          <a:p>
            <a:pPr lvl="1"/>
            <a:r>
              <a:rPr lang="en-US" sz="3000" dirty="0" smtClean="0"/>
              <a:t>Embedded computing ?</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Computer </a:t>
            </a:r>
            <a:r>
              <a:rPr lang="en-US" sz="3000" kern="0" dirty="0" smtClean="0"/>
              <a:t>Science</a:t>
            </a:r>
          </a:p>
          <a:p>
            <a:pPr lvl="1"/>
            <a:r>
              <a:rPr lang="en-US" sz="3000" kern="0" dirty="0"/>
              <a:t>BSc Information and Communications </a:t>
            </a:r>
            <a:r>
              <a:rPr lang="en-US" sz="3000" kern="0" dirty="0" smtClean="0"/>
              <a:t>Technology (MK recommendation)</a:t>
            </a:r>
          </a:p>
          <a:p>
            <a:pPr lvl="1"/>
            <a:r>
              <a:rPr lang="fr-CH" sz="3000" kern="0" dirty="0"/>
              <a:t>Informatique et Systèmes de </a:t>
            </a:r>
            <a:r>
              <a:rPr lang="fr-CH" sz="3000" kern="0" dirty="0" smtClean="0"/>
              <a:t>Communication (PEC HES-SO) </a:t>
            </a:r>
            <a:r>
              <a:rPr lang="fr-CH" sz="3000" kern="0" dirty="0" smtClean="0">
                <a:sym typeface="Wingdings" panose="05000000000000000000" pitchFamily="2" charset="2"/>
              </a:rPr>
              <a:t> à faire remonter par le PCO</a:t>
            </a:r>
            <a:endParaRPr lang="en-US" sz="3000" kern="0" dirty="0"/>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3837191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Business Engineering</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2800" dirty="0"/>
              <a:t>Technology and Innovation Management</a:t>
            </a:r>
            <a:endParaRPr lang="en-US" sz="2800" dirty="0" smtClean="0"/>
          </a:p>
          <a:p>
            <a:pPr lvl="1"/>
            <a:r>
              <a:rPr lang="en-US" sz="2800" dirty="0"/>
              <a:t>Operations and Production </a:t>
            </a:r>
            <a:r>
              <a:rPr lang="en-US" sz="2800" dirty="0" smtClean="0"/>
              <a:t>Management</a:t>
            </a:r>
          </a:p>
          <a:p>
            <a:pPr lvl="1"/>
            <a:r>
              <a:rPr lang="en-US" sz="2800" dirty="0"/>
              <a:t>Service </a:t>
            </a:r>
            <a:r>
              <a:rPr lang="en-US" sz="2800" dirty="0" smtClean="0"/>
              <a:t>Engineering</a:t>
            </a:r>
          </a:p>
          <a:p>
            <a:pPr lvl="1"/>
            <a:r>
              <a:rPr lang="en-US" sz="2800" dirty="0"/>
              <a:t>Business and Production </a:t>
            </a:r>
            <a:r>
              <a:rPr lang="en-US" sz="2800" dirty="0" smtClean="0"/>
              <a:t>Analytics</a:t>
            </a:r>
          </a:p>
          <a:p>
            <a:pPr lvl="1"/>
            <a:r>
              <a:rPr lang="en-US" sz="2800" dirty="0"/>
              <a:t>Supply Chain </a:t>
            </a:r>
            <a:r>
              <a:rPr lang="en-US" sz="2800" dirty="0" smtClean="0"/>
              <a:t>Management</a:t>
            </a:r>
          </a:p>
          <a:p>
            <a:pPr lvl="1"/>
            <a:r>
              <a:rPr lang="en-US" sz="2800" dirty="0"/>
              <a:t>Life Cycle Management</a:t>
            </a:r>
            <a:endParaRPr lang="en-US" sz="2800" dirty="0" smtClean="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2800" kern="0" dirty="0"/>
              <a:t>BSc in Industrial </a:t>
            </a:r>
            <a:r>
              <a:rPr lang="en-US" sz="2800" kern="0" dirty="0" smtClean="0"/>
              <a:t>Engineering</a:t>
            </a:r>
          </a:p>
          <a:p>
            <a:pPr lvl="1"/>
            <a:r>
              <a:rPr lang="en-US" sz="2800" kern="0" dirty="0"/>
              <a:t>BSc in </a:t>
            </a:r>
            <a:r>
              <a:rPr lang="en-US" sz="2800" kern="0" dirty="0" smtClean="0"/>
              <a:t>Business </a:t>
            </a:r>
            <a:r>
              <a:rPr lang="en-US" sz="2800" kern="0" dirty="0"/>
              <a:t>Engineering</a:t>
            </a:r>
          </a:p>
          <a:p>
            <a:r>
              <a:rPr lang="en-US" sz="3200" b="0" kern="0" dirty="0" err="1" smtClean="0"/>
              <a:t>Autres</a:t>
            </a:r>
            <a:endParaRPr lang="en-US" sz="3200" b="0" kern="0" dirty="0" smtClean="0"/>
          </a:p>
          <a:p>
            <a:pPr lvl="1"/>
            <a:r>
              <a:rPr lang="en-US" sz="2800" kern="0" dirty="0" smtClean="0"/>
              <a:t>Sur dossier</a:t>
            </a:r>
            <a:endParaRPr lang="en-US" sz="2800" kern="0" dirty="0"/>
          </a:p>
        </p:txBody>
      </p:sp>
    </p:spTree>
    <p:extLst>
      <p:ext uri="{BB962C8B-B14F-4D97-AF65-F5344CB8AC3E}">
        <p14:creationId xmlns:p14="http://schemas.microsoft.com/office/powerpoint/2010/main" val="4215560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Electrical</a:t>
            </a:r>
            <a:r>
              <a:rPr lang="fr-CH" dirty="0"/>
              <a:t> Engineering</a:t>
            </a:r>
          </a:p>
        </p:txBody>
      </p:sp>
      <p:sp>
        <p:nvSpPr>
          <p:cNvPr id="3" name="Espace réservé du texte 2"/>
          <p:cNvSpPr>
            <a:spLocks noGrp="1"/>
          </p:cNvSpPr>
          <p:nvPr>
            <p:ph type="body" sz="quarter" idx="13"/>
          </p:nvPr>
        </p:nvSpPr>
        <p:spPr>
          <a:xfrm>
            <a:off x="390326" y="2126974"/>
            <a:ext cx="9360585"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Electronic Systems</a:t>
            </a:r>
            <a:endParaRPr lang="en-US" sz="3000" dirty="0" smtClean="0"/>
          </a:p>
          <a:p>
            <a:pPr lvl="1"/>
            <a:r>
              <a:rPr lang="en-US" sz="3000" dirty="0"/>
              <a:t>Embedded </a:t>
            </a:r>
            <a:r>
              <a:rPr lang="en-US" sz="3000" dirty="0" smtClean="0"/>
              <a:t>Systems</a:t>
            </a:r>
          </a:p>
          <a:p>
            <a:pPr lvl="1"/>
            <a:r>
              <a:rPr lang="en-US" sz="3200" dirty="0" smtClean="0"/>
              <a:t>Signal processing</a:t>
            </a:r>
          </a:p>
          <a:p>
            <a:pPr lvl="1"/>
            <a:r>
              <a:rPr lang="en-US" sz="3200" dirty="0" smtClean="0"/>
              <a:t>Control</a:t>
            </a:r>
          </a:p>
          <a:p>
            <a:pPr lvl="1"/>
            <a:r>
              <a:rPr lang="en-US" sz="3200" dirty="0"/>
              <a:t>C</a:t>
            </a:r>
            <a:r>
              <a:rPr lang="en-US" sz="3200" dirty="0" smtClean="0"/>
              <a:t>ommunication </a:t>
            </a:r>
            <a:r>
              <a:rPr lang="en-US" sz="3200" dirty="0"/>
              <a:t>and information systems (information theory, </a:t>
            </a:r>
            <a:r>
              <a:rPr lang="en-US" sz="3200" dirty="0" smtClean="0"/>
              <a:t>HF electronics </a:t>
            </a:r>
            <a:r>
              <a:rPr lang="en-US" sz="3200" dirty="0"/>
              <a:t>and antenna design</a:t>
            </a:r>
            <a:r>
              <a:rPr lang="en-US" sz="3200" dirty="0" smtClean="0"/>
              <a:t>)</a:t>
            </a:r>
          </a:p>
          <a:p>
            <a:pPr lvl="1"/>
            <a:r>
              <a:rPr lang="en-US" sz="3200" dirty="0" smtClean="0">
                <a:solidFill>
                  <a:srgbClr val="FF0000"/>
                </a:solidFill>
              </a:rPr>
              <a:t>Power Electronics (in negotiation)</a:t>
            </a:r>
          </a:p>
          <a:p>
            <a:pPr lvl="1"/>
            <a:r>
              <a:rPr lang="en-US" sz="3200" dirty="0" smtClean="0">
                <a:solidFill>
                  <a:srgbClr val="FF0000"/>
                </a:solidFill>
              </a:rPr>
              <a:t>Electrical Machines </a:t>
            </a:r>
            <a:r>
              <a:rPr lang="en-US" sz="3200" dirty="0">
                <a:solidFill>
                  <a:srgbClr val="FF0000"/>
                </a:solidFill>
              </a:rPr>
              <a:t>(in negotiation</a:t>
            </a:r>
            <a:r>
              <a:rPr lang="en-US" sz="3200" dirty="0" smtClean="0">
                <a:solidFill>
                  <a:srgbClr val="FF0000"/>
                </a:solidFill>
              </a:rPr>
              <a:t>)</a:t>
            </a:r>
          </a:p>
          <a:p>
            <a:pPr lvl="1"/>
            <a:r>
              <a:rPr lang="en-US" sz="3200" dirty="0">
                <a:solidFill>
                  <a:srgbClr val="FF0000"/>
                </a:solidFill>
              </a:rPr>
              <a:t>Power Networks (in negotiation</a:t>
            </a:r>
            <a:r>
              <a:rPr lang="en-US" sz="3200" dirty="0" smtClean="0">
                <a:solidFill>
                  <a:srgbClr val="FF0000"/>
                </a:solidFill>
              </a:rPr>
              <a:t>)</a:t>
            </a:r>
            <a:endParaRPr lang="en-US" sz="3200" dirty="0">
              <a:solidFill>
                <a:srgbClr val="FF0000"/>
              </a:solidFill>
            </a:endParaRP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smtClean="0"/>
              <a:t>BSc Electrical Engineering</a:t>
            </a:r>
          </a:p>
          <a:p>
            <a:pPr lvl="1"/>
            <a:r>
              <a:rPr lang="en-US" sz="3000" kern="0" dirty="0" smtClean="0"/>
              <a:t>BSc Electronic Engineering</a:t>
            </a:r>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3654602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Energy</a:t>
            </a:r>
            <a:r>
              <a:rPr lang="fr-CH" dirty="0"/>
              <a:t> and </a:t>
            </a:r>
            <a:r>
              <a:rPr lang="fr-CH" dirty="0" err="1"/>
              <a:t>Environment</a:t>
            </a:r>
            <a:endParaRPr lang="fr-CH" dirty="0"/>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smtClean="0"/>
              <a:t>Energy production</a:t>
            </a:r>
          </a:p>
          <a:p>
            <a:pPr lvl="1"/>
            <a:r>
              <a:rPr lang="en-US" sz="3200" dirty="0" smtClean="0"/>
              <a:t>Energy conversion</a:t>
            </a:r>
          </a:p>
          <a:p>
            <a:pPr lvl="1"/>
            <a:r>
              <a:rPr lang="en-US" sz="3200" dirty="0"/>
              <a:t>Energy storage and </a:t>
            </a:r>
            <a:r>
              <a:rPr lang="en-US" sz="3200" dirty="0" smtClean="0"/>
              <a:t>distribution</a:t>
            </a:r>
          </a:p>
          <a:p>
            <a:pPr lvl="1"/>
            <a:r>
              <a:rPr lang="en-US" sz="3200" dirty="0"/>
              <a:t>Demand-Side </a:t>
            </a:r>
            <a:r>
              <a:rPr lang="en-US" sz="3200" dirty="0" smtClean="0"/>
              <a:t>Management</a:t>
            </a:r>
          </a:p>
          <a:p>
            <a:pPr lvl="1"/>
            <a:r>
              <a:rPr lang="en-US" sz="3200" dirty="0" smtClean="0"/>
              <a:t>Physical</a:t>
            </a:r>
            <a:r>
              <a:rPr lang="en-US" sz="3200" dirty="0"/>
              <a:t>, chemical and </a:t>
            </a:r>
            <a:r>
              <a:rPr lang="en-US" sz="3200" dirty="0" smtClean="0"/>
              <a:t>biomass processes</a:t>
            </a:r>
          </a:p>
          <a:p>
            <a:pPr lvl="1"/>
            <a:r>
              <a:rPr lang="en-US" sz="3200" dirty="0" smtClean="0"/>
              <a:t>Material </a:t>
            </a:r>
            <a:r>
              <a:rPr lang="en-US" sz="3200" dirty="0"/>
              <a:t>conversion </a:t>
            </a:r>
            <a:r>
              <a:rPr lang="en-US" sz="3200" dirty="0" smtClean="0"/>
              <a:t>technology</a:t>
            </a:r>
          </a:p>
          <a:p>
            <a:pPr lvl="1"/>
            <a:r>
              <a:rPr lang="en-US" sz="3200" dirty="0" smtClean="0"/>
              <a:t>Process </a:t>
            </a:r>
            <a:r>
              <a:rPr lang="en-US" sz="3200" dirty="0"/>
              <a:t>engineering</a:t>
            </a:r>
            <a:endParaRPr lang="en-US" sz="3200" dirty="0" smtClean="0"/>
          </a:p>
          <a:p>
            <a:pPr lvl="1"/>
            <a:r>
              <a:rPr lang="en-US" sz="3200" dirty="0" smtClean="0"/>
              <a:t>Environmental technology</a:t>
            </a:r>
          </a:p>
          <a:p>
            <a:pPr lvl="2"/>
            <a:r>
              <a:rPr lang="en-US" sz="2800" dirty="0" smtClean="0"/>
              <a:t>Air, water and recycling of waste and soil</a:t>
            </a:r>
          </a:p>
          <a:p>
            <a:pPr lvl="1"/>
            <a:endParaRPr lang="en-US" sz="3200" dirty="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Energy and Environment</a:t>
            </a:r>
          </a:p>
          <a:p>
            <a:pPr lvl="1"/>
            <a:r>
              <a:rPr lang="en-US" sz="3000" kern="0" dirty="0"/>
              <a:t>BSc Electrical Engineering</a:t>
            </a:r>
          </a:p>
          <a:p>
            <a:pPr lvl="1"/>
            <a:r>
              <a:rPr lang="en-US" sz="3000" kern="0" dirty="0"/>
              <a:t>BSc Electronics Engineering</a:t>
            </a:r>
          </a:p>
          <a:p>
            <a:pPr lvl="1"/>
            <a:r>
              <a:rPr lang="en-US" sz="3000" kern="0" dirty="0"/>
              <a:t>BSc Mechanical Engineering</a:t>
            </a:r>
          </a:p>
          <a:p>
            <a:pPr lvl="1"/>
            <a:r>
              <a:rPr lang="en-US" sz="3000" kern="0" dirty="0"/>
              <a:t>BSc Automotive Engineering</a:t>
            </a:r>
          </a:p>
          <a:p>
            <a:pPr lvl="1"/>
            <a:r>
              <a:rPr lang="en-US" sz="3000" kern="0" dirty="0"/>
              <a:t>BSc Materials and Process Engineering</a:t>
            </a:r>
          </a:p>
          <a:p>
            <a:pPr lvl="1"/>
            <a:r>
              <a:rPr lang="en-US" sz="3000" kern="0" dirty="0"/>
              <a:t>BSc Systems Engineering </a:t>
            </a:r>
          </a:p>
          <a:p>
            <a:r>
              <a:rPr lang="en-US" sz="3400" b="0" kern="0" dirty="0" err="1"/>
              <a:t>Autres</a:t>
            </a:r>
            <a:endParaRPr lang="en-US" sz="3400" b="0" kern="0" dirty="0"/>
          </a:p>
          <a:p>
            <a:pPr lvl="1"/>
            <a:r>
              <a:rPr lang="en-US" sz="3000" kern="0" dirty="0"/>
              <a:t>Sur dossier</a:t>
            </a:r>
          </a:p>
        </p:txBody>
      </p:sp>
    </p:spTree>
    <p:extLst>
      <p:ext uri="{BB962C8B-B14F-4D97-AF65-F5344CB8AC3E}">
        <p14:creationId xmlns:p14="http://schemas.microsoft.com/office/powerpoint/2010/main" val="3072257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Mechanical</a:t>
            </a:r>
            <a:r>
              <a:rPr lang="fr-CH" dirty="0"/>
              <a:t> Engineering</a:t>
            </a:r>
          </a:p>
        </p:txBody>
      </p:sp>
      <p:sp>
        <p:nvSpPr>
          <p:cNvPr id="3" name="Espace réservé du texte 2"/>
          <p:cNvSpPr>
            <a:spLocks noGrp="1"/>
          </p:cNvSpPr>
          <p:nvPr>
            <p:ph type="body" sz="quarter" idx="13"/>
          </p:nvPr>
        </p:nvSpPr>
        <p:spPr>
          <a:xfrm>
            <a:off x="390327" y="2126974"/>
            <a:ext cx="8352928"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200" dirty="0" smtClean="0"/>
              <a:t>Product development</a:t>
            </a:r>
          </a:p>
          <a:p>
            <a:pPr lvl="2"/>
            <a:r>
              <a:rPr lang="fr-CH" sz="2800" dirty="0" smtClean="0"/>
              <a:t>Design, </a:t>
            </a:r>
            <a:r>
              <a:rPr lang="fr-CH" sz="2800" dirty="0" err="1" smtClean="0"/>
              <a:t>modelling</a:t>
            </a:r>
            <a:r>
              <a:rPr lang="fr-CH" sz="2800" dirty="0" smtClean="0"/>
              <a:t>, CAE-</a:t>
            </a:r>
            <a:r>
              <a:rPr lang="fr-CH" sz="2800" dirty="0" err="1" smtClean="0"/>
              <a:t>based</a:t>
            </a:r>
            <a:r>
              <a:rPr lang="fr-CH" sz="2800" dirty="0" smtClean="0"/>
              <a:t> optimisation, </a:t>
            </a:r>
            <a:r>
              <a:rPr lang="fr-CH" sz="2800" dirty="0" err="1" smtClean="0"/>
              <a:t>testing</a:t>
            </a:r>
            <a:r>
              <a:rPr lang="fr-CH" sz="2800" dirty="0" smtClean="0"/>
              <a:t>, </a:t>
            </a:r>
            <a:r>
              <a:rPr lang="fr-CH" sz="2800" dirty="0" err="1" smtClean="0"/>
              <a:t>validating</a:t>
            </a:r>
            <a:endParaRPr lang="fr-CH" sz="2800" dirty="0" smtClean="0"/>
          </a:p>
          <a:p>
            <a:pPr lvl="2"/>
            <a:r>
              <a:rPr lang="fr-CH" sz="2800" dirty="0" smtClean="0"/>
              <a:t>Product life-cycle</a:t>
            </a:r>
            <a:endParaRPr lang="en-US" sz="2800" dirty="0" smtClean="0"/>
          </a:p>
          <a:p>
            <a:pPr lvl="1"/>
            <a:r>
              <a:rPr lang="en-US" sz="3200" dirty="0" smtClean="0"/>
              <a:t>Production technologies</a:t>
            </a:r>
          </a:p>
          <a:p>
            <a:pPr lvl="2"/>
            <a:r>
              <a:rPr lang="fr-CH" sz="2800" dirty="0" smtClean="0"/>
              <a:t>Advanced </a:t>
            </a:r>
            <a:r>
              <a:rPr lang="fr-CH" sz="2800" dirty="0" err="1" smtClean="0"/>
              <a:t>manufacturing</a:t>
            </a:r>
            <a:r>
              <a:rPr lang="fr-CH" sz="2800" dirty="0" smtClean="0"/>
              <a:t> </a:t>
            </a:r>
            <a:r>
              <a:rPr lang="fr-CH" sz="2800" dirty="0" err="1" smtClean="0"/>
              <a:t>systems</a:t>
            </a:r>
            <a:endParaRPr lang="fr-CH" sz="2800" dirty="0" smtClean="0"/>
          </a:p>
          <a:p>
            <a:pPr lvl="2"/>
            <a:r>
              <a:rPr lang="fr-CH" sz="2800" dirty="0" smtClean="0"/>
              <a:t>New </a:t>
            </a:r>
            <a:r>
              <a:rPr lang="fr-CH" sz="2800" dirty="0" err="1" smtClean="0"/>
              <a:t>manufacturing</a:t>
            </a:r>
            <a:r>
              <a:rPr lang="fr-CH" sz="2800" dirty="0" smtClean="0"/>
              <a:t> </a:t>
            </a:r>
            <a:r>
              <a:rPr lang="fr-CH" sz="2800" dirty="0" err="1" smtClean="0"/>
              <a:t>processes</a:t>
            </a:r>
            <a:r>
              <a:rPr lang="fr-CH" sz="2800" dirty="0" smtClean="0"/>
              <a:t> (additive, </a:t>
            </a:r>
            <a:r>
              <a:rPr lang="en-150" sz="2800" dirty="0" smtClean="0"/>
              <a:t>…</a:t>
            </a:r>
            <a:r>
              <a:rPr lang="fr-CH" sz="2800" dirty="0" smtClean="0"/>
              <a:t>)</a:t>
            </a:r>
            <a:endParaRPr lang="en-US" sz="2800" dirty="0"/>
          </a:p>
          <a:p>
            <a:pPr lvl="1"/>
            <a:r>
              <a:rPr lang="en-US" sz="3200" dirty="0" smtClean="0"/>
              <a:t>Materials technologies</a:t>
            </a:r>
          </a:p>
          <a:p>
            <a:pPr lvl="2"/>
            <a:r>
              <a:rPr lang="fr-CH" sz="2800" dirty="0" err="1" smtClean="0"/>
              <a:t>Material</a:t>
            </a:r>
            <a:r>
              <a:rPr lang="fr-CH" sz="2800" dirty="0" smtClean="0"/>
              <a:t> </a:t>
            </a:r>
            <a:r>
              <a:rPr lang="fr-CH" sz="2800" dirty="0" err="1" smtClean="0"/>
              <a:t>testing</a:t>
            </a:r>
            <a:r>
              <a:rPr lang="fr-CH" sz="2800" dirty="0" smtClean="0"/>
              <a:t> and </a:t>
            </a:r>
            <a:r>
              <a:rPr lang="fr-CH" sz="2800" dirty="0" err="1" smtClean="0"/>
              <a:t>modelling</a:t>
            </a:r>
            <a:endParaRPr lang="fr-CH" sz="2800" dirty="0" smtClean="0"/>
          </a:p>
          <a:p>
            <a:pPr lvl="2"/>
            <a:r>
              <a:rPr lang="fr-CH" sz="2800" dirty="0" err="1" smtClean="0"/>
              <a:t>Material</a:t>
            </a:r>
            <a:r>
              <a:rPr lang="fr-CH" sz="2800" dirty="0" smtClean="0"/>
              <a:t> </a:t>
            </a:r>
            <a:r>
              <a:rPr lang="fr-CH" sz="2800" dirty="0" err="1" smtClean="0"/>
              <a:t>selection</a:t>
            </a:r>
            <a:r>
              <a:rPr lang="fr-CH" sz="2800" dirty="0" smtClean="0"/>
              <a:t> and </a:t>
            </a:r>
            <a:r>
              <a:rPr lang="fr-CH" sz="2800" dirty="0" err="1" smtClean="0"/>
              <a:t>lifecycle</a:t>
            </a:r>
            <a:endParaRPr lang="fr-CH" sz="2800" dirty="0"/>
          </a:p>
          <a:p>
            <a:pPr lvl="2"/>
            <a:endParaRPr lang="fr-CH" sz="2800" dirty="0" smtClean="0"/>
          </a:p>
          <a:p>
            <a:pPr lvl="2"/>
            <a:endParaRPr lang="en-US" sz="2800" dirty="0" smtClean="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in Mechanical Engineering </a:t>
            </a:r>
            <a:endParaRPr lang="en-US" sz="3000" kern="0" dirty="0" smtClean="0"/>
          </a:p>
          <a:p>
            <a:pPr lvl="1"/>
            <a:r>
              <a:rPr lang="en-US" sz="3000" kern="0" dirty="0" smtClean="0"/>
              <a:t>BSc </a:t>
            </a:r>
            <a:r>
              <a:rPr lang="en-US" sz="3000" kern="0" dirty="0"/>
              <a:t>in </a:t>
            </a:r>
            <a:r>
              <a:rPr lang="en-US" sz="3000" kern="0" dirty="0" err="1"/>
              <a:t>Microtechnology</a:t>
            </a:r>
            <a:r>
              <a:rPr lang="en-US" sz="3000" kern="0" dirty="0"/>
              <a:t> </a:t>
            </a:r>
            <a:endParaRPr lang="en-US" sz="3000" kern="0" dirty="0" smtClean="0"/>
          </a:p>
          <a:p>
            <a:pPr lvl="1"/>
            <a:r>
              <a:rPr lang="en-US" sz="3000" kern="0" dirty="0" smtClean="0"/>
              <a:t>BSc </a:t>
            </a:r>
            <a:r>
              <a:rPr lang="en-US" sz="3000" kern="0" dirty="0"/>
              <a:t>in Automotive Engineering </a:t>
            </a:r>
            <a:endParaRPr lang="en-US" sz="3000" kern="0" dirty="0" smtClean="0"/>
          </a:p>
          <a:p>
            <a:pPr lvl="1"/>
            <a:r>
              <a:rPr lang="en-US" sz="3000" kern="0" dirty="0" smtClean="0"/>
              <a:t>BSc </a:t>
            </a:r>
            <a:r>
              <a:rPr lang="en-US" sz="3000" kern="0" dirty="0"/>
              <a:t>in Industrial Design Engineering</a:t>
            </a:r>
          </a:p>
          <a:p>
            <a:pPr lvl="1"/>
            <a:r>
              <a:rPr lang="en-US" sz="3000" kern="0" dirty="0" smtClean="0"/>
              <a:t>BSc </a:t>
            </a:r>
            <a:r>
              <a:rPr lang="en-US" sz="3000" kern="0" dirty="0"/>
              <a:t>in Materials and Process Engineering </a:t>
            </a:r>
            <a:endParaRPr lang="en-US" sz="3000" kern="0" dirty="0" smtClean="0"/>
          </a:p>
          <a:p>
            <a:pPr lvl="1"/>
            <a:r>
              <a:rPr lang="en-US" sz="3000" kern="0" dirty="0" smtClean="0"/>
              <a:t>BSc </a:t>
            </a:r>
            <a:r>
              <a:rPr lang="en-US" sz="3000" kern="0" dirty="0"/>
              <a:t>in Systems Engineering </a:t>
            </a:r>
            <a:endParaRPr lang="en-US" sz="3000" kern="0" dirty="0" smtClean="0"/>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3208760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2402943" y="1026216"/>
            <a:ext cx="12893040" cy="1693333"/>
          </a:xfrm>
        </p:spPr>
        <p:txBody>
          <a:bodyPr>
            <a:normAutofit/>
          </a:bodyPr>
          <a:lstStyle/>
          <a:p>
            <a:pPr algn="l"/>
            <a:r>
              <a:rPr lang="fr-CH" sz="4000" b="1" dirty="0" smtClean="0">
                <a:latin typeface="Arial" panose="020B0604020202020204" pitchFamily="34" charset="0"/>
                <a:cs typeface="Arial" panose="020B0604020202020204" pitchFamily="34" charset="0"/>
              </a:rPr>
              <a:t>Contexte: Le MSE, un réseau national avec 7 HES</a:t>
            </a:r>
            <a:endParaRPr lang="fr-CH" sz="4000" dirty="0">
              <a:solidFill>
                <a:srgbClr val="FF0000"/>
              </a:solidFill>
              <a:latin typeface="Arial" panose="020B0604020202020204" pitchFamily="34" charset="0"/>
              <a:cs typeface="Arial" panose="020B0604020202020204" pitchFamily="34" charset="0"/>
            </a:endParaRPr>
          </a:p>
        </p:txBody>
      </p:sp>
      <p:cxnSp>
        <p:nvCxnSpPr>
          <p:cNvPr id="10" name="Straight Connector 9"/>
          <p:cNvCxnSpPr/>
          <p:nvPr/>
        </p:nvCxnSpPr>
        <p:spPr>
          <a:xfrm flipV="1">
            <a:off x="8634332" y="4676041"/>
            <a:ext cx="5135831" cy="14075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312312" y="4136216"/>
            <a:ext cx="4069834" cy="36679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548075" y="3958130"/>
            <a:ext cx="6098160" cy="42964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18" idx="2"/>
          </p:cNvCxnSpPr>
          <p:nvPr/>
        </p:nvCxnSpPr>
        <p:spPr>
          <a:xfrm>
            <a:off x="8616728" y="3179453"/>
            <a:ext cx="17603" cy="482475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1408" y="7830507"/>
            <a:ext cx="2020901" cy="1030394"/>
          </a:xfrm>
          <a:prstGeom prst="rect">
            <a:avLst/>
          </a:prstGeom>
          <a:ln w="38100">
            <a:solidFill>
              <a:srgbClr val="6699FF"/>
            </a:solidFill>
          </a:ln>
        </p:spPr>
      </p:pic>
      <p:pic>
        <p:nvPicPr>
          <p:cNvPr id="16" name="Picture 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90203" y="3752802"/>
            <a:ext cx="1660207" cy="92324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45094" y="7521725"/>
            <a:ext cx="3431959" cy="115684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7807" y="7089033"/>
            <a:ext cx="2493049" cy="91517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9164" y="3751400"/>
            <a:ext cx="4942050" cy="625576"/>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3" descr="http://web.fhnw.ch/cd/fhnw-logos/fhnw_10mm.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27245" y="2842227"/>
            <a:ext cx="3254901" cy="74150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21" name="Picture 35" descr="http://upload.wikimedia.org/wikipedia/commons/thumb/5/50/Logo_Fachhochschule_Ostschweiz.svg/500px-Logo_Fachhochschule_Ostschweiz.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245930" y="4225800"/>
            <a:ext cx="3553973" cy="781876"/>
          </a:xfrm>
          <a:prstGeom prst="rect">
            <a:avLst/>
          </a:prstGeom>
          <a:solidFill>
            <a:schemeClr val="bg1"/>
          </a:solidFill>
          <a:ln w="28575">
            <a:solidFill>
              <a:schemeClr val="tx1"/>
            </a:solidFill>
          </a:ln>
        </p:spPr>
      </p:pic>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97122" y="5379809"/>
            <a:ext cx="11609452" cy="1044978"/>
          </a:xfrm>
          <a:prstGeom prst="rect">
            <a:avLst/>
          </a:prstGeom>
          <a:ln w="28575" cmpd="sng">
            <a:solidFill>
              <a:schemeClr val="tx1"/>
            </a:solidFill>
          </a:ln>
        </p:spPr>
      </p:pic>
    </p:spTree>
    <p:extLst>
      <p:ext uri="{BB962C8B-B14F-4D97-AF65-F5344CB8AC3E}">
        <p14:creationId xmlns:p14="http://schemas.microsoft.com/office/powerpoint/2010/main" val="3072888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outVertical)">
                                      <p:cBhvr>
                                        <p:cTn id="11" dur="500"/>
                                        <p:tgtEl>
                                          <p:spTgt spid="19"/>
                                        </p:tgtEl>
                                      </p:cBhvr>
                                    </p:animEffect>
                                  </p:childTnLst>
                                </p:cTn>
                              </p:par>
                            </p:childTnLst>
                          </p:cTn>
                        </p:par>
                        <p:par>
                          <p:cTn id="12" fill="hold">
                            <p:stCondLst>
                              <p:cond delay="1000"/>
                            </p:stCondLst>
                            <p:childTnLst>
                              <p:par>
                                <p:cTn id="13" presetID="16" presetClass="entr" presetSubtype="37"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barn(outVertical)">
                                      <p:cBhvr>
                                        <p:cTn id="15" dur="500"/>
                                        <p:tgtEl>
                                          <p:spTgt spid="20"/>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outVertical)">
                                      <p:cBhvr>
                                        <p:cTn id="19" dur="900"/>
                                        <p:tgtEl>
                                          <p:spTgt spid="16"/>
                                        </p:tgtEl>
                                      </p:cBhvr>
                                    </p:animEffect>
                                  </p:childTnLst>
                                </p:cTn>
                              </p:par>
                            </p:childTnLst>
                          </p:cTn>
                        </p:par>
                        <p:par>
                          <p:cTn id="20" fill="hold">
                            <p:stCondLst>
                              <p:cond delay="2400"/>
                            </p:stCondLst>
                            <p:childTnLst>
                              <p:par>
                                <p:cTn id="21" presetID="16" presetClass="entr" presetSubtype="37"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childTnLst>
                          </p:cTn>
                        </p:par>
                        <p:par>
                          <p:cTn id="24" fill="hold">
                            <p:stCondLst>
                              <p:cond delay="2900"/>
                            </p:stCondLst>
                            <p:childTnLst>
                              <p:par>
                                <p:cTn id="25" presetID="16" presetClass="entr" presetSubtype="37"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Vertical)">
                                      <p:cBhvr>
                                        <p:cTn id="27" dur="500"/>
                                        <p:tgtEl>
                                          <p:spTgt spid="18"/>
                                        </p:tgtEl>
                                      </p:cBhvr>
                                    </p:animEffect>
                                  </p:childTnLst>
                                </p:cTn>
                              </p:par>
                            </p:childTnLst>
                          </p:cTn>
                        </p:par>
                        <p:par>
                          <p:cTn id="28" fill="hold">
                            <p:stCondLst>
                              <p:cond delay="3400"/>
                            </p:stCondLst>
                            <p:childTnLst>
                              <p:par>
                                <p:cTn id="29" presetID="16" presetClass="entr" presetSubtype="37"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arn(outVertical)">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Mechatronics</a:t>
            </a:r>
            <a:r>
              <a:rPr lang="fr-CH" dirty="0"/>
              <a:t> &amp; Automation</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Industrial </a:t>
            </a:r>
            <a:r>
              <a:rPr lang="en-US" sz="3000" dirty="0" smtClean="0"/>
              <a:t>systems</a:t>
            </a:r>
          </a:p>
          <a:p>
            <a:pPr lvl="1"/>
            <a:r>
              <a:rPr lang="en-US" sz="3000" dirty="0"/>
              <a:t>Mechatronic </a:t>
            </a:r>
            <a:r>
              <a:rPr lang="en-US" sz="3000" dirty="0" smtClean="0"/>
              <a:t>devices</a:t>
            </a:r>
          </a:p>
          <a:p>
            <a:pPr lvl="1"/>
            <a:r>
              <a:rPr lang="en-US" sz="3000" dirty="0" smtClean="0"/>
              <a:t>Robotics</a:t>
            </a:r>
          </a:p>
          <a:p>
            <a:pPr lvl="1"/>
            <a:r>
              <a:rPr lang="en-US" sz="3000" dirty="0"/>
              <a:t>Dynamic Systems and control</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in Electrical engineering</a:t>
            </a:r>
          </a:p>
          <a:p>
            <a:pPr lvl="1"/>
            <a:r>
              <a:rPr lang="en-US" sz="3000" kern="0" dirty="0" smtClean="0"/>
              <a:t>BSc </a:t>
            </a:r>
            <a:r>
              <a:rPr lang="en-US" sz="3000" kern="0" dirty="0"/>
              <a:t>Mechanical </a:t>
            </a:r>
            <a:r>
              <a:rPr lang="en-US" sz="3000" kern="0" dirty="0" smtClean="0"/>
              <a:t>engineering</a:t>
            </a:r>
          </a:p>
          <a:p>
            <a:pPr lvl="1"/>
            <a:r>
              <a:rPr lang="en-US" sz="3000" kern="0" dirty="0" err="1"/>
              <a:t>Bsc</a:t>
            </a:r>
            <a:r>
              <a:rPr lang="en-US" sz="3000" kern="0" dirty="0"/>
              <a:t> in System Engineering</a:t>
            </a:r>
          </a:p>
          <a:p>
            <a:pPr lvl="1"/>
            <a:r>
              <a:rPr lang="en-US" sz="3000" kern="0" dirty="0" err="1" smtClean="0"/>
              <a:t>Bsc</a:t>
            </a:r>
            <a:r>
              <a:rPr lang="en-US" sz="3000" kern="0" dirty="0" smtClean="0"/>
              <a:t> </a:t>
            </a:r>
            <a:r>
              <a:rPr lang="en-US" sz="3000" kern="0" dirty="0"/>
              <a:t>in </a:t>
            </a:r>
            <a:r>
              <a:rPr lang="en-US" sz="3000" kern="0" dirty="0" err="1"/>
              <a:t>Microtechnics</a:t>
            </a:r>
            <a:endParaRPr lang="en-US" sz="3000" kern="0" dirty="0"/>
          </a:p>
          <a:p>
            <a:pPr lvl="1"/>
            <a:r>
              <a:rPr lang="en-US" sz="3000" kern="0" dirty="0" err="1" smtClean="0"/>
              <a:t>Bsc</a:t>
            </a:r>
            <a:r>
              <a:rPr lang="en-US" sz="3000" kern="0" dirty="0" smtClean="0"/>
              <a:t> </a:t>
            </a:r>
            <a:r>
              <a:rPr lang="en-US" sz="3000" kern="0" dirty="0"/>
              <a:t>in Industrial systems</a:t>
            </a:r>
          </a:p>
          <a:p>
            <a:pPr lvl="1"/>
            <a:r>
              <a:rPr lang="en-US" sz="3000" kern="0" dirty="0" err="1" smtClean="0"/>
              <a:t>Bsc</a:t>
            </a:r>
            <a:r>
              <a:rPr lang="en-US" sz="3000" kern="0" dirty="0" smtClean="0"/>
              <a:t> </a:t>
            </a:r>
            <a:r>
              <a:rPr lang="en-US" sz="3000" kern="0" dirty="0"/>
              <a:t>in Mechatronics engineering</a:t>
            </a:r>
            <a:endParaRPr lang="en-US" sz="3000" kern="0" dirty="0" smtClean="0"/>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4287439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smtClean="0"/>
              <a:t>Medical</a:t>
            </a:r>
            <a:r>
              <a:rPr lang="fr-CH" dirty="0" smtClean="0"/>
              <a:t> </a:t>
            </a:r>
            <a:r>
              <a:rPr lang="fr-CH" dirty="0" err="1" smtClean="0"/>
              <a:t>Technology</a:t>
            </a:r>
            <a:endParaRPr lang="fr-CH" dirty="0"/>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smtClean="0"/>
              <a:t>Biomedical engineering</a:t>
            </a:r>
          </a:p>
          <a:p>
            <a:pPr lvl="2"/>
            <a:r>
              <a:rPr lang="en-US" sz="2800" dirty="0" smtClean="0"/>
              <a:t>Mechatronics &amp; microfluidic</a:t>
            </a:r>
          </a:p>
          <a:p>
            <a:pPr lvl="2"/>
            <a:r>
              <a:rPr lang="en-US" sz="2800" dirty="0" smtClean="0"/>
              <a:t>Rehabilitation</a:t>
            </a:r>
          </a:p>
          <a:p>
            <a:pPr lvl="2"/>
            <a:r>
              <a:rPr lang="en-US" sz="2800" dirty="0" smtClean="0"/>
              <a:t>Biomaterials</a:t>
            </a:r>
            <a:endParaRPr lang="en-US" sz="2800" dirty="0"/>
          </a:p>
          <a:p>
            <a:pPr lvl="1"/>
            <a:r>
              <a:rPr lang="en-US" sz="3000" dirty="0" smtClean="0"/>
              <a:t>Digital health systems &amp; </a:t>
            </a:r>
            <a:r>
              <a:rPr lang="en-US" sz="3000" dirty="0" err="1" smtClean="0"/>
              <a:t>assesments</a:t>
            </a:r>
            <a:endParaRPr lang="en-US" sz="3000" dirty="0" smtClean="0"/>
          </a:p>
          <a:p>
            <a:pPr lvl="2"/>
            <a:r>
              <a:rPr lang="en-US" sz="2800" dirty="0" err="1" smtClean="0"/>
              <a:t>biomechatronics</a:t>
            </a:r>
            <a:r>
              <a:rPr lang="en-US" sz="2800" dirty="0" smtClean="0"/>
              <a:t> – embedded systems</a:t>
            </a:r>
            <a:endParaRPr lang="en-US" sz="2800" dirty="0"/>
          </a:p>
          <a:p>
            <a:pPr lvl="2"/>
            <a:r>
              <a:rPr lang="en-US" sz="2600" dirty="0" smtClean="0"/>
              <a:t>Imaging – acquisition &amp; processing</a:t>
            </a:r>
          </a:p>
          <a:p>
            <a:pPr lvl="2"/>
            <a:r>
              <a:rPr lang="en-US" sz="2600" dirty="0" smtClean="0"/>
              <a:t>Signal – acquisition &amp; processing</a:t>
            </a:r>
          </a:p>
          <a:p>
            <a:pPr lvl="1"/>
            <a:r>
              <a:rPr lang="en-US" sz="3000" dirty="0" smtClean="0"/>
              <a:t>Regulatory &amp; risk aspects</a:t>
            </a:r>
          </a:p>
          <a:p>
            <a:pPr marL="457200" lvl="1" indent="0">
              <a:buNone/>
            </a:pPr>
            <a:endParaRPr lang="en-US" sz="3000" dirty="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smtClean="0"/>
              <a:t>Filières</a:t>
            </a:r>
            <a:r>
              <a:rPr lang="en-US" sz="3200" b="0" kern="0" dirty="0" smtClean="0"/>
              <a:t> Bachelor </a:t>
            </a:r>
            <a:r>
              <a:rPr lang="en-US" sz="3200" b="0" kern="0" dirty="0" err="1" smtClean="0"/>
              <a:t>d’apport</a:t>
            </a:r>
            <a:endParaRPr lang="en-US" sz="3200" b="0" kern="0" dirty="0" smtClean="0"/>
          </a:p>
          <a:p>
            <a:pPr lvl="1"/>
            <a:r>
              <a:rPr lang="en-US" sz="3000" kern="0" dirty="0"/>
              <a:t>BSc in Electrical </a:t>
            </a:r>
            <a:r>
              <a:rPr lang="en-US" sz="3000" kern="0" dirty="0" smtClean="0"/>
              <a:t>engineering &amp; BSc Electronics </a:t>
            </a:r>
            <a:r>
              <a:rPr lang="en-US" sz="3000" kern="0" dirty="0"/>
              <a:t>Engineering</a:t>
            </a:r>
          </a:p>
          <a:p>
            <a:pPr lvl="1"/>
            <a:r>
              <a:rPr lang="en-US" sz="3000" kern="0" dirty="0" smtClean="0"/>
              <a:t>BSc </a:t>
            </a:r>
            <a:r>
              <a:rPr lang="en-US" sz="3000" kern="0" dirty="0"/>
              <a:t>Mechanical </a:t>
            </a:r>
            <a:r>
              <a:rPr lang="en-US" sz="3000" kern="0" dirty="0" smtClean="0"/>
              <a:t>engineering, </a:t>
            </a:r>
            <a:r>
              <a:rPr lang="en-US" sz="3000" kern="0" dirty="0" err="1" smtClean="0"/>
              <a:t>Bsc</a:t>
            </a:r>
            <a:r>
              <a:rPr lang="en-US" sz="3000" kern="0" dirty="0" smtClean="0"/>
              <a:t> </a:t>
            </a:r>
            <a:r>
              <a:rPr lang="en-US" sz="3000" kern="0" dirty="0"/>
              <a:t>in </a:t>
            </a:r>
            <a:r>
              <a:rPr lang="en-US" sz="3000" kern="0" dirty="0" err="1" smtClean="0"/>
              <a:t>Microtechnics</a:t>
            </a:r>
            <a:r>
              <a:rPr lang="en-US" sz="3000" kern="0" dirty="0" smtClean="0"/>
              <a:t>, </a:t>
            </a:r>
            <a:r>
              <a:rPr lang="en-US" sz="3000" kern="0" dirty="0" err="1" smtClean="0"/>
              <a:t>Bsc</a:t>
            </a:r>
            <a:r>
              <a:rPr lang="en-US" sz="3000" kern="0" dirty="0" smtClean="0"/>
              <a:t> </a:t>
            </a:r>
            <a:r>
              <a:rPr lang="en-US" sz="3000" kern="0" dirty="0" err="1" smtClean="0"/>
              <a:t>Microtechnology</a:t>
            </a:r>
            <a:r>
              <a:rPr lang="en-US" sz="3000" kern="0" dirty="0" smtClean="0"/>
              <a:t>, </a:t>
            </a:r>
            <a:r>
              <a:rPr lang="en-US" sz="3000" kern="0" dirty="0" err="1" smtClean="0"/>
              <a:t>Bsc</a:t>
            </a:r>
            <a:r>
              <a:rPr lang="en-US" sz="3000" kern="0" dirty="0" smtClean="0"/>
              <a:t> </a:t>
            </a:r>
            <a:r>
              <a:rPr lang="en-US" sz="3000" kern="0" dirty="0"/>
              <a:t>in Industrial systems</a:t>
            </a:r>
          </a:p>
          <a:p>
            <a:pPr lvl="1"/>
            <a:r>
              <a:rPr lang="en-US" sz="3000" kern="0" dirty="0" err="1"/>
              <a:t>Bsc</a:t>
            </a:r>
            <a:r>
              <a:rPr lang="en-US" sz="3000" kern="0" dirty="0"/>
              <a:t> in Mechatronics </a:t>
            </a:r>
            <a:r>
              <a:rPr lang="en-US" sz="3000" kern="0" dirty="0" smtClean="0"/>
              <a:t>engineering, BSc </a:t>
            </a:r>
            <a:r>
              <a:rPr lang="en-US" sz="3000" kern="0" dirty="0"/>
              <a:t>in Industrial Design Engineering</a:t>
            </a:r>
          </a:p>
          <a:p>
            <a:pPr lvl="1"/>
            <a:r>
              <a:rPr lang="en-US" sz="3000" kern="0" dirty="0"/>
              <a:t>BSc in Materials and Process Engineering </a:t>
            </a:r>
            <a:r>
              <a:rPr lang="en-US" sz="3000" kern="0" dirty="0" smtClean="0"/>
              <a:t>&amp; </a:t>
            </a:r>
            <a:r>
              <a:rPr lang="en-US" sz="3000" kern="0" dirty="0" err="1" smtClean="0"/>
              <a:t>Bsc</a:t>
            </a:r>
            <a:r>
              <a:rPr lang="en-US" sz="3000" kern="0" dirty="0" smtClean="0"/>
              <a:t> </a:t>
            </a:r>
            <a:r>
              <a:rPr lang="en-US" sz="3000" kern="0" dirty="0"/>
              <a:t>in System Engineering</a:t>
            </a:r>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2348960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Civil Engineering</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Structural Engineering</a:t>
            </a:r>
            <a:endParaRPr lang="en-US" sz="3000" dirty="0" smtClean="0"/>
          </a:p>
          <a:p>
            <a:pPr lvl="1"/>
            <a:r>
              <a:rPr lang="en-US" sz="3000" dirty="0"/>
              <a:t>Geotechnical Engineering</a:t>
            </a:r>
            <a:endParaRPr lang="en-US" sz="3000" dirty="0" smtClean="0"/>
          </a:p>
          <a:p>
            <a:pPr lvl="1"/>
            <a:r>
              <a:rPr lang="en-US" sz="3000" dirty="0"/>
              <a:t>Hydraulic Engineering</a:t>
            </a:r>
            <a:endParaRPr lang="en-US" sz="3000" dirty="0" smtClean="0"/>
          </a:p>
          <a:p>
            <a:pPr lvl="1"/>
            <a:r>
              <a:rPr lang="en-US" sz="3000" dirty="0"/>
              <a:t>Transport Planning and Transport Systems</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in </a:t>
            </a:r>
            <a:r>
              <a:rPr lang="en-US" sz="3000" kern="0" dirty="0" err="1"/>
              <a:t>Bauingenieurwesen</a:t>
            </a:r>
            <a:r>
              <a:rPr lang="en-US" sz="3000" kern="0" dirty="0"/>
              <a:t> I Civil Engineering</a:t>
            </a:r>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1614177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DB41BD-C40E-4A62-8B20-9A21F5FF8340}"/>
              </a:ext>
            </a:extLst>
          </p:cNvPr>
          <p:cNvSpPr>
            <a:spLocks noGrp="1"/>
          </p:cNvSpPr>
          <p:nvPr>
            <p:ph type="title"/>
          </p:nvPr>
        </p:nvSpPr>
        <p:spPr/>
        <p:txBody>
          <a:bodyPr/>
          <a:lstStyle/>
          <a:p>
            <a:r>
              <a:rPr lang="fr-CH" dirty="0" smtClean="0"/>
              <a:t>Merci pour vos questions et commentaires !</a:t>
            </a:r>
            <a:br>
              <a:rPr lang="fr-CH" dirty="0" smtClean="0"/>
            </a:br>
            <a:r>
              <a:rPr lang="fr-CH" dirty="0"/>
              <a:t/>
            </a:r>
            <a:br>
              <a:rPr lang="fr-CH" dirty="0"/>
            </a:br>
            <a:r>
              <a:rPr lang="en-US" sz="4000" i="1" dirty="0"/>
              <a:t>Plus </a:t>
            </a:r>
            <a:r>
              <a:rPr lang="en-US" sz="4000" i="1" dirty="0" err="1"/>
              <a:t>d’infos</a:t>
            </a:r>
            <a:r>
              <a:rPr lang="en-US" sz="4000" i="1" dirty="0"/>
              <a:t> sur </a:t>
            </a:r>
            <a:r>
              <a:rPr lang="en-US" sz="4000" i="1" dirty="0" err="1" smtClean="0"/>
              <a:t>ce</a:t>
            </a:r>
            <a:r>
              <a:rPr lang="en-US" sz="4000" i="1" dirty="0" smtClean="0"/>
              <a:t> </a:t>
            </a:r>
            <a:r>
              <a:rPr lang="en-US" sz="4000" i="1" dirty="0" err="1"/>
              <a:t>processus</a:t>
            </a:r>
            <a:r>
              <a:rPr lang="en-US" sz="4000" i="1" dirty="0"/>
              <a:t> et </a:t>
            </a:r>
            <a:r>
              <a:rPr lang="en-US" sz="4000" i="1" dirty="0" smtClean="0"/>
              <a:t>forum de discussions </a:t>
            </a:r>
            <a:r>
              <a:rPr lang="en-US" sz="4000" i="1" dirty="0"/>
              <a:t>entre profs sur Cyberlearn: </a:t>
            </a:r>
            <a:r>
              <a:rPr lang="en-US" sz="4000" i="1" dirty="0" err="1"/>
              <a:t>Cours</a:t>
            </a:r>
            <a:r>
              <a:rPr lang="en-US" sz="4000" i="1" dirty="0"/>
              <a:t> </a:t>
            </a:r>
            <a:r>
              <a:rPr lang="en-US" sz="4000" i="1" dirty="0">
                <a:sym typeface="Wingdings" panose="05000000000000000000" pitchFamily="2" charset="2"/>
              </a:rPr>
              <a:t> </a:t>
            </a:r>
            <a:r>
              <a:rPr lang="en-US" sz="4000" i="1" dirty="0"/>
              <a:t>Administration </a:t>
            </a:r>
            <a:r>
              <a:rPr lang="en-US" sz="4000" i="1" dirty="0">
                <a:sym typeface="Wingdings" panose="05000000000000000000" pitchFamily="2" charset="2"/>
              </a:rPr>
              <a:t> </a:t>
            </a:r>
            <a:r>
              <a:rPr lang="en-US" sz="4000" i="1" dirty="0"/>
              <a:t>Redesign MSE HES-SO</a:t>
            </a:r>
            <a:br>
              <a:rPr lang="en-US" sz="4000" i="1" dirty="0"/>
            </a:br>
            <a:r>
              <a:rPr lang="en-US" sz="4000" i="1" dirty="0" smtClean="0"/>
              <a:t/>
            </a:r>
            <a:br>
              <a:rPr lang="en-US" sz="4000" i="1" dirty="0" smtClean="0"/>
            </a:br>
            <a:r>
              <a:rPr lang="en-US" sz="4000" i="1" dirty="0" err="1" smtClean="0"/>
              <a:t>Clé</a:t>
            </a:r>
            <a:r>
              <a:rPr lang="en-US" sz="4000" i="1" dirty="0" smtClean="0"/>
              <a:t> </a:t>
            </a:r>
            <a:r>
              <a:rPr lang="en-US" sz="4000" i="1" dirty="0" err="1"/>
              <a:t>d’inscription</a:t>
            </a:r>
            <a:r>
              <a:rPr lang="en-US" sz="4000" i="1" dirty="0"/>
              <a:t>: </a:t>
            </a:r>
            <a:r>
              <a:rPr lang="en-US" sz="4000" i="1" dirty="0" err="1"/>
              <a:t>MastEng</a:t>
            </a:r>
            <a:r>
              <a:rPr lang="en-US" sz="4000" i="1" dirty="0"/>
              <a:t/>
            </a:r>
            <a:br>
              <a:rPr lang="en-US" sz="4000" i="1" dirty="0"/>
            </a:br>
            <a:r>
              <a:rPr lang="fr-CH" dirty="0" smtClean="0"/>
              <a:t> </a:t>
            </a:r>
            <a:endParaRPr lang="fr-CH" dirty="0"/>
          </a:p>
        </p:txBody>
      </p:sp>
    </p:spTree>
    <p:extLst>
      <p:ext uri="{BB962C8B-B14F-4D97-AF65-F5344CB8AC3E}">
        <p14:creationId xmlns:p14="http://schemas.microsoft.com/office/powerpoint/2010/main" val="2812569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449859" y="1005133"/>
            <a:ext cx="17198613" cy="840214"/>
          </a:xfrm>
        </p:spPr>
        <p:txBody>
          <a:bodyPr>
            <a:normAutofit/>
          </a:bodyPr>
          <a:lstStyle/>
          <a:p>
            <a:pPr algn="ctr"/>
            <a:r>
              <a:rPr lang="fr-CH" sz="4000" b="1" dirty="0" smtClean="0">
                <a:solidFill>
                  <a:srgbClr val="1F497D"/>
                </a:solidFill>
                <a:latin typeface="Arial" panose="020B0604020202020204" pitchFamily="34" charset="0"/>
                <a:cs typeface="Arial" panose="020B0604020202020204" pitchFamily="34" charset="0"/>
              </a:rPr>
              <a:t>MSE HES-SO : Lieux </a:t>
            </a:r>
            <a:r>
              <a:rPr lang="fr-CH" sz="4000" b="1" dirty="0">
                <a:solidFill>
                  <a:srgbClr val="1F497D"/>
                </a:solidFill>
                <a:latin typeface="Arial" panose="020B0604020202020204" pitchFamily="34" charset="0"/>
                <a:cs typeface="Arial" panose="020B0604020202020204" pitchFamily="34" charset="0"/>
              </a:rPr>
              <a:t>d’activités</a:t>
            </a:r>
            <a:endParaRPr lang="fr-CH" sz="4000"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a:off x="132605" y="2548385"/>
            <a:ext cx="3407130" cy="1186735"/>
          </a:xfrm>
          <a:prstGeom prst="rect">
            <a:avLst/>
          </a:prstGeom>
          <a:noFill/>
        </p:spPr>
        <p:txBody>
          <a:bodyPr wrap="square" rtlCol="0">
            <a:spAutoFit/>
          </a:bodyPr>
          <a:lstStyle/>
          <a:p>
            <a:pPr algn="ctr"/>
            <a:r>
              <a:rPr lang="fr-CH" sz="3556" b="1" u="sng" dirty="0">
                <a:solidFill>
                  <a:schemeClr val="accent1"/>
                </a:solidFill>
                <a:latin typeface="Veranda"/>
              </a:rPr>
              <a:t>6 Ecoles d’ingénieurs</a:t>
            </a:r>
          </a:p>
        </p:txBody>
      </p:sp>
      <p:grpSp>
        <p:nvGrpSpPr>
          <p:cNvPr id="32" name="Groupe 31"/>
          <p:cNvGrpSpPr/>
          <p:nvPr/>
        </p:nvGrpSpPr>
        <p:grpSpPr>
          <a:xfrm>
            <a:off x="5029242" y="2186221"/>
            <a:ext cx="8359969" cy="7574175"/>
            <a:chOff x="1586442" y="1748326"/>
            <a:chExt cx="5642979" cy="5112568"/>
          </a:xfrm>
        </p:grpSpPr>
        <p:pic>
          <p:nvPicPr>
            <p:cNvPr id="15" name="Picture 3"/>
            <p:cNvPicPr>
              <a:picLocks noChangeAspect="1" noChangeArrowheads="1"/>
            </p:cNvPicPr>
            <p:nvPr/>
          </p:nvPicPr>
          <p:blipFill>
            <a:blip r:embed="rId3"/>
            <a:srcRect/>
            <a:stretch>
              <a:fillRect/>
            </a:stretch>
          </p:blipFill>
          <p:spPr bwMode="auto">
            <a:xfrm>
              <a:off x="1586442" y="1748326"/>
              <a:ext cx="5642979" cy="5112568"/>
            </a:xfrm>
            <a:prstGeom prst="rect">
              <a:avLst/>
            </a:prstGeom>
            <a:noFill/>
            <a:ln w="9525">
              <a:noFill/>
              <a:miter lim="800000"/>
              <a:headEnd/>
              <a:tailEnd/>
            </a:ln>
          </p:spPr>
        </p:pic>
        <p:sp>
          <p:nvSpPr>
            <p:cNvPr id="16" name="Oval 1"/>
            <p:cNvSpPr/>
            <p:nvPr/>
          </p:nvSpPr>
          <p:spPr>
            <a:xfrm>
              <a:off x="3711383" y="2816958"/>
              <a:ext cx="792087" cy="720080"/>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dirty="0"/>
            </a:p>
          </p:txBody>
        </p:sp>
        <p:sp>
          <p:nvSpPr>
            <p:cNvPr id="17" name="Rectangle 16"/>
            <p:cNvSpPr/>
            <p:nvPr/>
          </p:nvSpPr>
          <p:spPr>
            <a:xfrm>
              <a:off x="4007769" y="2976943"/>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a:t>
              </a:r>
            </a:p>
          </p:txBody>
        </p:sp>
        <p:sp>
          <p:nvSpPr>
            <p:cNvPr id="18" name="Rectangle 17"/>
            <p:cNvSpPr/>
            <p:nvPr/>
          </p:nvSpPr>
          <p:spPr>
            <a:xfrm>
              <a:off x="3249176" y="3937311"/>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p>
          </p:txBody>
        </p:sp>
        <p:sp>
          <p:nvSpPr>
            <p:cNvPr id="19" name="Rectangle 18"/>
            <p:cNvSpPr/>
            <p:nvPr/>
          </p:nvSpPr>
          <p:spPr>
            <a:xfrm>
              <a:off x="4423950" y="3921525"/>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3</a:t>
              </a:r>
            </a:p>
          </p:txBody>
        </p:sp>
        <p:sp>
          <p:nvSpPr>
            <p:cNvPr id="20" name="Rectangle 19"/>
            <p:cNvSpPr/>
            <p:nvPr/>
          </p:nvSpPr>
          <p:spPr>
            <a:xfrm>
              <a:off x="2207569" y="5373216"/>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4</a:t>
              </a:r>
            </a:p>
          </p:txBody>
        </p:sp>
        <p:sp>
          <p:nvSpPr>
            <p:cNvPr id="21" name="Rectangle 20"/>
            <p:cNvSpPr/>
            <p:nvPr/>
          </p:nvSpPr>
          <p:spPr>
            <a:xfrm>
              <a:off x="4853168" y="5303317"/>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6</a:t>
              </a:r>
            </a:p>
          </p:txBody>
        </p:sp>
        <p:sp>
          <p:nvSpPr>
            <p:cNvPr id="13" name="Rectangle 12"/>
            <p:cNvSpPr/>
            <p:nvPr/>
          </p:nvSpPr>
          <p:spPr>
            <a:xfrm>
              <a:off x="2601030" y="4888450"/>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5</a:t>
              </a:r>
            </a:p>
          </p:txBody>
        </p:sp>
        <p:sp>
          <p:nvSpPr>
            <p:cNvPr id="14" name="Rectangle 13"/>
            <p:cNvSpPr/>
            <p:nvPr/>
          </p:nvSpPr>
          <p:spPr>
            <a:xfrm>
              <a:off x="4539828" y="2118928"/>
              <a:ext cx="340478"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a:t>
              </a:r>
            </a:p>
          </p:txBody>
        </p:sp>
        <p:sp>
          <p:nvSpPr>
            <p:cNvPr id="22" name="Rectangle 21"/>
            <p:cNvSpPr/>
            <p:nvPr/>
          </p:nvSpPr>
          <p:spPr>
            <a:xfrm>
              <a:off x="3428407" y="4559545"/>
              <a:ext cx="328576"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B</a:t>
              </a:r>
            </a:p>
          </p:txBody>
        </p:sp>
        <p:sp>
          <p:nvSpPr>
            <p:cNvPr id="3" name="Ellipse 2"/>
            <p:cNvSpPr/>
            <p:nvPr/>
          </p:nvSpPr>
          <p:spPr>
            <a:xfrm>
              <a:off x="3413495" y="4776610"/>
              <a:ext cx="64930" cy="649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23" name="Ellipse 22"/>
            <p:cNvSpPr/>
            <p:nvPr/>
          </p:nvSpPr>
          <p:spPr>
            <a:xfrm>
              <a:off x="4516275" y="2252337"/>
              <a:ext cx="64930" cy="649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24" name="Ellipse 23"/>
            <p:cNvSpPr/>
            <p:nvPr/>
          </p:nvSpPr>
          <p:spPr>
            <a:xfrm>
              <a:off x="2685362" y="5225345"/>
              <a:ext cx="64930" cy="649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 name="ZoneTexte 3"/>
            <p:cNvSpPr txBox="1"/>
            <p:nvPr/>
          </p:nvSpPr>
          <p:spPr>
            <a:xfrm>
              <a:off x="1630147" y="4790399"/>
              <a:ext cx="1024466" cy="277778"/>
            </a:xfrm>
            <a:prstGeom prst="rect">
              <a:avLst/>
            </a:prstGeom>
            <a:noFill/>
          </p:spPr>
          <p:txBody>
            <a:bodyPr wrap="square" rtlCol="0">
              <a:spAutoFit/>
            </a:bodyPr>
            <a:lstStyle/>
            <a:p>
              <a:r>
                <a:rPr lang="fr-CH" sz="2074" dirty="0" err="1">
                  <a:latin typeface="Arial Narrow" panose="020B0606020202030204" pitchFamily="34" charset="0"/>
                </a:rPr>
                <a:t>Changins</a:t>
              </a:r>
              <a:endParaRPr lang="fr-CH" sz="2667" dirty="0">
                <a:latin typeface="Arial Narrow" panose="020B0606020202030204" pitchFamily="34" charset="0"/>
              </a:endParaRPr>
            </a:p>
          </p:txBody>
        </p:sp>
        <p:sp>
          <p:nvSpPr>
            <p:cNvPr id="25" name="ZoneTexte 24"/>
            <p:cNvSpPr txBox="1"/>
            <p:nvPr/>
          </p:nvSpPr>
          <p:spPr>
            <a:xfrm>
              <a:off x="2826734" y="1865826"/>
              <a:ext cx="1024466" cy="277778"/>
            </a:xfrm>
            <a:prstGeom prst="rect">
              <a:avLst/>
            </a:prstGeom>
            <a:noFill/>
          </p:spPr>
          <p:txBody>
            <a:bodyPr wrap="square" rtlCol="0">
              <a:spAutoFit/>
            </a:bodyPr>
            <a:lstStyle/>
            <a:p>
              <a:r>
                <a:rPr lang="fr-CH" sz="2074" dirty="0" err="1">
                  <a:latin typeface="Arial Narrow" panose="020B0606020202030204" pitchFamily="34" charset="0"/>
                </a:rPr>
                <a:t>Délémont</a:t>
              </a:r>
              <a:endParaRPr lang="fr-CH" sz="2667" dirty="0">
                <a:latin typeface="Arial Narrow" panose="020B0606020202030204" pitchFamily="34" charset="0"/>
              </a:endParaRPr>
            </a:p>
          </p:txBody>
        </p:sp>
        <p:sp>
          <p:nvSpPr>
            <p:cNvPr id="26" name="ZoneTexte 25"/>
            <p:cNvSpPr txBox="1"/>
            <p:nvPr/>
          </p:nvSpPr>
          <p:spPr>
            <a:xfrm>
              <a:off x="1794577" y="4231263"/>
              <a:ext cx="1024466" cy="277778"/>
            </a:xfrm>
            <a:prstGeom prst="rect">
              <a:avLst/>
            </a:prstGeom>
            <a:noFill/>
          </p:spPr>
          <p:txBody>
            <a:bodyPr wrap="square" rtlCol="0">
              <a:spAutoFit/>
            </a:bodyPr>
            <a:lstStyle/>
            <a:p>
              <a:r>
                <a:rPr lang="fr-CH" sz="2074" dirty="0">
                  <a:latin typeface="Arial Narrow" panose="020B0606020202030204" pitchFamily="34" charset="0"/>
                </a:rPr>
                <a:t>Lausanne</a:t>
              </a:r>
              <a:endParaRPr lang="fr-CH" sz="2667" dirty="0">
                <a:latin typeface="Arial Narrow" panose="020B0606020202030204" pitchFamily="34" charset="0"/>
              </a:endParaRPr>
            </a:p>
          </p:txBody>
        </p:sp>
        <p:cxnSp>
          <p:nvCxnSpPr>
            <p:cNvPr id="7" name="Connecteur droit 6"/>
            <p:cNvCxnSpPr/>
            <p:nvPr/>
          </p:nvCxnSpPr>
          <p:spPr>
            <a:xfrm flipH="1" flipV="1">
              <a:off x="2601030" y="4456848"/>
              <a:ext cx="844930" cy="355462"/>
            </a:xfrm>
            <a:prstGeom prst="line">
              <a:avLst/>
            </a:prstGeom>
          </p:spPr>
          <p:style>
            <a:lnRef idx="1">
              <a:schemeClr val="dk1"/>
            </a:lnRef>
            <a:fillRef idx="0">
              <a:schemeClr val="dk1"/>
            </a:fillRef>
            <a:effectRef idx="0">
              <a:schemeClr val="dk1"/>
            </a:effectRef>
            <a:fontRef idx="minor">
              <a:schemeClr val="tx1"/>
            </a:fontRef>
          </p:style>
        </p:cxnSp>
        <p:cxnSp>
          <p:nvCxnSpPr>
            <p:cNvPr id="27" name="Connecteur droit 26"/>
            <p:cNvCxnSpPr/>
            <p:nvPr/>
          </p:nvCxnSpPr>
          <p:spPr>
            <a:xfrm flipH="1" flipV="1">
              <a:off x="2318073" y="5056679"/>
              <a:ext cx="380245" cy="191249"/>
            </a:xfrm>
            <a:prstGeom prst="line">
              <a:avLst/>
            </a:prstGeom>
          </p:spPr>
          <p:style>
            <a:lnRef idx="1">
              <a:schemeClr val="dk1"/>
            </a:lnRef>
            <a:fillRef idx="0">
              <a:schemeClr val="dk1"/>
            </a:fillRef>
            <a:effectRef idx="0">
              <a:schemeClr val="dk1"/>
            </a:effectRef>
            <a:fontRef idx="minor">
              <a:schemeClr val="tx1"/>
            </a:fontRef>
          </p:style>
        </p:cxnSp>
        <p:cxnSp>
          <p:nvCxnSpPr>
            <p:cNvPr id="28" name="Connecteur droit 27"/>
            <p:cNvCxnSpPr/>
            <p:nvPr/>
          </p:nvCxnSpPr>
          <p:spPr>
            <a:xfrm flipH="1" flipV="1">
              <a:off x="3629835" y="2108564"/>
              <a:ext cx="906068" cy="167736"/>
            </a:xfrm>
            <a:prstGeom prst="line">
              <a:avLst/>
            </a:prstGeom>
          </p:spPr>
          <p:style>
            <a:lnRef idx="1">
              <a:schemeClr val="dk1"/>
            </a:lnRef>
            <a:fillRef idx="0">
              <a:schemeClr val="dk1"/>
            </a:fillRef>
            <a:effectRef idx="0">
              <a:schemeClr val="dk1"/>
            </a:effectRef>
            <a:fontRef idx="minor">
              <a:schemeClr val="tx1"/>
            </a:fontRef>
          </p:style>
        </p:cxnSp>
      </p:grpSp>
      <p:sp>
        <p:nvSpPr>
          <p:cNvPr id="33" name="TextBox 4"/>
          <p:cNvSpPr txBox="1"/>
          <p:nvPr/>
        </p:nvSpPr>
        <p:spPr>
          <a:xfrm>
            <a:off x="13086954" y="2552934"/>
            <a:ext cx="4227904" cy="1733936"/>
          </a:xfrm>
          <a:prstGeom prst="rect">
            <a:avLst/>
          </a:prstGeom>
          <a:noFill/>
        </p:spPr>
        <p:txBody>
          <a:bodyPr wrap="square" rtlCol="0">
            <a:spAutoFit/>
          </a:bodyPr>
          <a:lstStyle/>
          <a:p>
            <a:pPr algn="ctr"/>
            <a:r>
              <a:rPr lang="fr-CH" sz="3556" b="1" u="sng" dirty="0">
                <a:solidFill>
                  <a:srgbClr val="C00000"/>
                </a:solidFill>
                <a:latin typeface="Veranda"/>
              </a:rPr>
              <a:t>2 Centres pour l’enseignement et l’administration</a:t>
            </a:r>
          </a:p>
        </p:txBody>
      </p:sp>
      <p:sp>
        <p:nvSpPr>
          <p:cNvPr id="35" name="TextBox 1"/>
          <p:cNvSpPr txBox="1"/>
          <p:nvPr/>
        </p:nvSpPr>
        <p:spPr>
          <a:xfrm>
            <a:off x="232700" y="5515958"/>
            <a:ext cx="3307034" cy="2606163"/>
          </a:xfrm>
          <a:prstGeom prst="rect">
            <a:avLst/>
          </a:prstGeom>
          <a:solidFill>
            <a:schemeClr val="bg1">
              <a:lumMod val="95000"/>
            </a:schemeClr>
          </a:solidFill>
        </p:spPr>
        <p:txBody>
          <a:bodyPr wrap="square" rtlCol="0">
            <a:spAutoFit/>
          </a:bodyPr>
          <a:lstStyle/>
          <a:p>
            <a:pPr>
              <a:spcBef>
                <a:spcPts val="889"/>
              </a:spcBef>
            </a:pPr>
            <a:r>
              <a:rPr lang="fr-CH" sz="2667" b="1" u="sng" dirty="0">
                <a:solidFill>
                  <a:schemeClr val="accent1"/>
                </a:solidFill>
                <a:latin typeface="Veranda"/>
              </a:rPr>
              <a:t>1. HE-ARC</a:t>
            </a:r>
          </a:p>
          <a:p>
            <a:pPr>
              <a:spcBef>
                <a:spcPts val="889"/>
              </a:spcBef>
            </a:pPr>
            <a:r>
              <a:rPr lang="fr-CH" sz="2667" b="1" u="sng" dirty="0">
                <a:solidFill>
                  <a:schemeClr val="accent1"/>
                </a:solidFill>
                <a:latin typeface="Veranda"/>
              </a:rPr>
              <a:t>2. HEIG-VD</a:t>
            </a:r>
          </a:p>
          <a:p>
            <a:pPr>
              <a:spcBef>
                <a:spcPts val="889"/>
              </a:spcBef>
            </a:pPr>
            <a:r>
              <a:rPr lang="fr-CH" sz="2667" b="1" u="sng" dirty="0">
                <a:solidFill>
                  <a:schemeClr val="accent1"/>
                </a:solidFill>
                <a:latin typeface="Veranda"/>
              </a:rPr>
              <a:t>3. HEIA-FR</a:t>
            </a:r>
          </a:p>
          <a:p>
            <a:pPr>
              <a:spcBef>
                <a:spcPts val="889"/>
              </a:spcBef>
            </a:pPr>
            <a:r>
              <a:rPr lang="fr-CH" sz="2667" b="1" u="sng" dirty="0">
                <a:solidFill>
                  <a:schemeClr val="accent1"/>
                </a:solidFill>
                <a:latin typeface="Veranda"/>
              </a:rPr>
              <a:t>4. HEPIA</a:t>
            </a:r>
          </a:p>
          <a:p>
            <a:pPr>
              <a:spcBef>
                <a:spcPts val="889"/>
              </a:spcBef>
            </a:pPr>
            <a:r>
              <a:rPr lang="fr-CH" sz="2667" b="1" u="sng" dirty="0">
                <a:solidFill>
                  <a:schemeClr val="accent1"/>
                </a:solidFill>
                <a:latin typeface="Veranda"/>
              </a:rPr>
              <a:t>6. HES-SO Valais</a:t>
            </a:r>
          </a:p>
        </p:txBody>
      </p:sp>
      <p:sp>
        <p:nvSpPr>
          <p:cNvPr id="36" name="Rectangle 35"/>
          <p:cNvSpPr/>
          <p:nvPr/>
        </p:nvSpPr>
        <p:spPr>
          <a:xfrm>
            <a:off x="5601957" y="8204744"/>
            <a:ext cx="1151507"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37" name="Rectangle 36"/>
          <p:cNvSpPr/>
          <p:nvPr/>
        </p:nvSpPr>
        <p:spPr>
          <a:xfrm>
            <a:off x="5128056" y="4716120"/>
            <a:ext cx="2412796"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38" name="Rectangle 37"/>
          <p:cNvSpPr/>
          <p:nvPr/>
        </p:nvSpPr>
        <p:spPr>
          <a:xfrm>
            <a:off x="10227287" y="4965511"/>
            <a:ext cx="1374910"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39" name="Rectangle 38"/>
          <p:cNvSpPr/>
          <p:nvPr/>
        </p:nvSpPr>
        <p:spPr>
          <a:xfrm>
            <a:off x="9543633" y="4256132"/>
            <a:ext cx="1367308"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pic>
        <p:nvPicPr>
          <p:cNvPr id="40" name="Picture 2" descr="C:\Users\fariba.moghadda\Desktop\Resp. MSE\communication\LogoMS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2075" y="6285529"/>
            <a:ext cx="1911493" cy="172089"/>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a:xfrm>
            <a:off x="4251424" y="5894775"/>
            <a:ext cx="2412796" cy="703813"/>
          </a:xfrm>
          <a:prstGeom prst="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4" name="Rectangle 43"/>
          <p:cNvSpPr/>
          <p:nvPr/>
        </p:nvSpPr>
        <p:spPr>
          <a:xfrm>
            <a:off x="6902390" y="3081205"/>
            <a:ext cx="1367308"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7" name="Rectangle 46"/>
          <p:cNvSpPr/>
          <p:nvPr/>
        </p:nvSpPr>
        <p:spPr>
          <a:xfrm>
            <a:off x="9868833" y="6598588"/>
            <a:ext cx="1374910"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8" name="Rectangle 47"/>
          <p:cNvSpPr/>
          <p:nvPr/>
        </p:nvSpPr>
        <p:spPr>
          <a:xfrm>
            <a:off x="5691722" y="3805059"/>
            <a:ext cx="2412796"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3" name="TextBox 1"/>
          <p:cNvSpPr txBox="1"/>
          <p:nvPr/>
        </p:nvSpPr>
        <p:spPr>
          <a:xfrm>
            <a:off x="13547388" y="5949741"/>
            <a:ext cx="3767470" cy="913199"/>
          </a:xfrm>
          <a:prstGeom prst="rect">
            <a:avLst/>
          </a:prstGeom>
          <a:solidFill>
            <a:schemeClr val="bg1">
              <a:lumMod val="95000"/>
            </a:schemeClr>
          </a:solidFill>
        </p:spPr>
        <p:txBody>
          <a:bodyPr wrap="square" rtlCol="0">
            <a:spAutoFit/>
          </a:bodyPr>
          <a:lstStyle/>
          <a:p>
            <a:pPr marL="526821" indent="-526821"/>
            <a:r>
              <a:rPr lang="fr-CH" sz="2667" b="1" u="sng" dirty="0">
                <a:solidFill>
                  <a:srgbClr val="C00000"/>
                </a:solidFill>
                <a:latin typeface="Veranda"/>
              </a:rPr>
              <a:t>B. 	HES-SO Master Lausanne (MSE)</a:t>
            </a:r>
          </a:p>
        </p:txBody>
      </p:sp>
      <p:sp>
        <p:nvSpPr>
          <p:cNvPr id="45" name="TextBox 4"/>
          <p:cNvSpPr txBox="1"/>
          <p:nvPr/>
        </p:nvSpPr>
        <p:spPr>
          <a:xfrm>
            <a:off x="310799" y="3728198"/>
            <a:ext cx="3204908" cy="1460208"/>
          </a:xfrm>
          <a:prstGeom prst="rect">
            <a:avLst/>
          </a:prstGeom>
          <a:noFill/>
        </p:spPr>
        <p:txBody>
          <a:bodyPr wrap="square" rtlCol="0">
            <a:spAutoFit/>
          </a:bodyPr>
          <a:lstStyle/>
          <a:p>
            <a:pPr algn="ctr"/>
            <a:r>
              <a:rPr lang="fr-CH" sz="2963" u="sng" dirty="0">
                <a:solidFill>
                  <a:schemeClr val="accent1"/>
                </a:solidFill>
                <a:latin typeface="Veranda"/>
              </a:rPr>
              <a:t>Lieux principaux d’enseignement pratique:</a:t>
            </a:r>
          </a:p>
        </p:txBody>
      </p:sp>
      <p:sp>
        <p:nvSpPr>
          <p:cNvPr id="46" name="TextBox 4"/>
          <p:cNvSpPr txBox="1"/>
          <p:nvPr/>
        </p:nvSpPr>
        <p:spPr>
          <a:xfrm>
            <a:off x="13053715" y="4287720"/>
            <a:ext cx="4167179" cy="1460208"/>
          </a:xfrm>
          <a:prstGeom prst="rect">
            <a:avLst/>
          </a:prstGeom>
          <a:noFill/>
        </p:spPr>
        <p:txBody>
          <a:bodyPr wrap="square" rtlCol="0">
            <a:spAutoFit/>
          </a:bodyPr>
          <a:lstStyle/>
          <a:p>
            <a:pPr algn="ctr"/>
            <a:r>
              <a:rPr lang="fr-CH" sz="2963" u="sng" dirty="0">
                <a:solidFill>
                  <a:srgbClr val="C00000"/>
                </a:solidFill>
                <a:latin typeface="Veranda"/>
              </a:rPr>
              <a:t>Lieu principal d’enseignement théorique:</a:t>
            </a:r>
          </a:p>
        </p:txBody>
      </p:sp>
    </p:spTree>
    <p:extLst>
      <p:ext uri="{BB962C8B-B14F-4D97-AF65-F5344CB8AC3E}">
        <p14:creationId xmlns:p14="http://schemas.microsoft.com/office/powerpoint/2010/main" val="112701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1" grpId="0" animBg="1"/>
      <p:bldP spid="44" grpId="0" animBg="1"/>
      <p:bldP spid="47" grpId="0" animBg="1"/>
      <p:bldP spid="48" grpId="0" animBg="1"/>
      <p:bldP spid="43" grpId="0" animBg="1"/>
      <p:bldP spid="45" grpId="0"/>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2" descr="K:\Communication\Logos-cartes-organigramme\Cartes générales-domaines-HES_SO\Cartes sites formation_11.2011\carte_HES_SO_espace_sanstitr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0631" y="2653884"/>
            <a:ext cx="3869813" cy="3305791"/>
          </a:xfrm>
          <a:prstGeom prst="rect">
            <a:avLst/>
          </a:prstGeom>
          <a:noFill/>
          <a:extLst>
            <a:ext uri="{909E8E84-426E-40DD-AFC4-6F175D3DCCD1}">
              <a14:hiddenFill xmlns:a14="http://schemas.microsoft.com/office/drawing/2010/main">
                <a:solidFill>
                  <a:srgbClr val="FFFFFF"/>
                </a:solidFill>
              </a14:hiddenFill>
            </a:ext>
          </a:extLst>
        </p:spPr>
      </p:pic>
      <p:sp>
        <p:nvSpPr>
          <p:cNvPr id="8" name="Titre 1"/>
          <p:cNvSpPr>
            <a:spLocks noGrp="1"/>
          </p:cNvSpPr>
          <p:nvPr>
            <p:ph type="title"/>
          </p:nvPr>
        </p:nvSpPr>
        <p:spPr>
          <a:xfrm>
            <a:off x="2419900" y="1026216"/>
            <a:ext cx="13401677" cy="1693333"/>
          </a:xfrm>
        </p:spPr>
        <p:txBody>
          <a:bodyPr>
            <a:normAutofit/>
          </a:bodyPr>
          <a:lstStyle/>
          <a:p>
            <a:pPr algn="l"/>
            <a:r>
              <a:rPr lang="fr-CH" b="1" dirty="0" smtClean="0"/>
              <a:t>Une formation master à 90 crédits</a:t>
            </a:r>
            <a:endParaRPr lang="fr-CH" dirty="0">
              <a:solidFill>
                <a:srgbClr val="FF0000"/>
              </a:solidFill>
            </a:endParaRPr>
          </a:p>
        </p:txBody>
      </p:sp>
      <p:pic>
        <p:nvPicPr>
          <p:cNvPr id="11" name="Picture 2" descr="C:\Users\fariba.moghadda\Desktop\Resp. MSE\communication\LogoMS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2944" y="279467"/>
            <a:ext cx="4127501" cy="37159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Diagram 15"/>
          <p:cNvGraphicFramePr/>
          <p:nvPr>
            <p:extLst>
              <p:ext uri="{D42A27DB-BD31-4B8C-83A1-F6EECF244321}">
                <p14:modId xmlns:p14="http://schemas.microsoft.com/office/powerpoint/2010/main" val="1219381641"/>
              </p:ext>
            </p:extLst>
          </p:nvPr>
        </p:nvGraphicFramePr>
        <p:xfrm>
          <a:off x="3697361" y="2454449"/>
          <a:ext cx="9031111" cy="65307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Line Callout 1 16"/>
          <p:cNvSpPr/>
          <p:nvPr/>
        </p:nvSpPr>
        <p:spPr>
          <a:xfrm>
            <a:off x="12862960" y="7112312"/>
            <a:ext cx="2941661" cy="1305083"/>
          </a:xfrm>
          <a:prstGeom prst="borderCallout1">
            <a:avLst>
              <a:gd name="adj1" fmla="val 45136"/>
              <a:gd name="adj2" fmla="val -1187"/>
              <a:gd name="adj3" fmla="val 46533"/>
              <a:gd name="adj4" fmla="val -52076"/>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Organisation NATIONALE</a:t>
            </a:r>
          </a:p>
          <a:p>
            <a:pPr algn="ctr"/>
            <a:endParaRPr lang="fr-CH" sz="1778"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Line Callout 1 17"/>
          <p:cNvSpPr/>
          <p:nvPr/>
        </p:nvSpPr>
        <p:spPr>
          <a:xfrm>
            <a:off x="12756282" y="5085419"/>
            <a:ext cx="3048339" cy="1357591"/>
          </a:xfrm>
          <a:prstGeom prst="borderCallout1">
            <a:avLst>
              <a:gd name="adj1" fmla="val 45136"/>
              <a:gd name="adj2" fmla="val -1187"/>
              <a:gd name="adj3" fmla="val 46533"/>
              <a:gd name="adj4" fmla="val -60322"/>
            </a:avLst>
          </a:prstGeom>
          <a:solidFill>
            <a:schemeClr val="accent3">
              <a:lumMod val="40000"/>
              <a:lumOff val="6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Organisation </a:t>
            </a: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HES-SO</a:t>
            </a:r>
          </a:p>
          <a:p>
            <a:pPr algn="ctr"/>
            <a:endPar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19" name="Line Callout 1 18"/>
          <p:cNvSpPr/>
          <p:nvPr/>
        </p:nvSpPr>
        <p:spPr>
          <a:xfrm>
            <a:off x="12728472" y="2845172"/>
            <a:ext cx="3076148" cy="1066785"/>
          </a:xfrm>
          <a:prstGeom prst="borderCallout1">
            <a:avLst>
              <a:gd name="adj1" fmla="val 45136"/>
              <a:gd name="adj2" fmla="val -1187"/>
              <a:gd name="adj3" fmla="val 44884"/>
              <a:gd name="adj4" fmla="val -77363"/>
            </a:avLst>
          </a:prstGeom>
          <a:solidFill>
            <a:schemeClr val="tx2">
              <a:lumMod val="40000"/>
              <a:lumOff val="6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370" b="1" dirty="0">
              <a:latin typeface="Verdana" panose="020B0604030504040204" pitchFamily="34" charset="0"/>
              <a:ea typeface="Verdana" panose="020B0604030504040204" pitchFamily="34" charset="0"/>
              <a:cs typeface="Verdana" panose="020B0604030504040204" pitchFamily="34" charset="0"/>
            </a:endParaRP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Organisation </a:t>
            </a: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HES-SO</a:t>
            </a:r>
          </a:p>
          <a:p>
            <a:pPr algn="ctr"/>
            <a:endParaRPr lang="fr-CH" sz="2370" b="1" dirty="0">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9"/>
          <p:cNvSpPr/>
          <p:nvPr/>
        </p:nvSpPr>
        <p:spPr>
          <a:xfrm>
            <a:off x="6170454" y="8428446"/>
            <a:ext cx="4556055" cy="457048"/>
          </a:xfrm>
          <a:prstGeom prst="rect">
            <a:avLst/>
          </a:prstGeom>
        </p:spPr>
        <p:txBody>
          <a:bodyPr wrap="none">
            <a:spAutoFit/>
          </a:bodyPr>
          <a:lstStyle/>
          <a:p>
            <a:r>
              <a:rPr lang="fr-CH" sz="2370" b="1" dirty="0">
                <a:solidFill>
                  <a:srgbClr val="FF0000"/>
                </a:solidFill>
                <a:latin typeface="Verdana" panose="020B0604030504040204" pitchFamily="34" charset="0"/>
                <a:ea typeface="Verdana" panose="020B0604030504040204" pitchFamily="34" charset="0"/>
                <a:cs typeface="Verdana" panose="020B0604030504040204" pitchFamily="34" charset="0"/>
                <a:hlinkClick r:id="rId9"/>
              </a:rPr>
              <a:t>www.msengineering.ch/</a:t>
            </a:r>
            <a:r>
              <a:rPr lang="fr-CH" sz="2370"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sp>
        <p:nvSpPr>
          <p:cNvPr id="21" name="Rectangle 20"/>
          <p:cNvSpPr/>
          <p:nvPr/>
        </p:nvSpPr>
        <p:spPr>
          <a:xfrm>
            <a:off x="11269005" y="8417396"/>
            <a:ext cx="1035861" cy="457048"/>
          </a:xfrm>
          <a:prstGeom prst="rect">
            <a:avLst/>
          </a:prstGeom>
        </p:spPr>
        <p:txBody>
          <a:bodyPr wrap="none">
            <a:spAutoFit/>
          </a:bodyPr>
          <a:lstStyle/>
          <a:p>
            <a:r>
              <a:rPr lang="fr-CH" sz="2370" b="1" dirty="0">
                <a:solidFill>
                  <a:srgbClr val="00206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 / 3</a:t>
            </a: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22" name="Rounded Rectangle 21"/>
          <p:cNvSpPr/>
          <p:nvPr/>
        </p:nvSpPr>
        <p:spPr>
          <a:xfrm>
            <a:off x="4525158" y="2306358"/>
            <a:ext cx="2192676" cy="695049"/>
          </a:xfrm>
          <a:prstGeom prst="roundRect">
            <a:avLst/>
          </a:prstGeom>
          <a:solidFill>
            <a:schemeClr val="tx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370" b="1" dirty="0">
                <a:latin typeface="Verdana" panose="020B0604030504040204" pitchFamily="34" charset="0"/>
                <a:ea typeface="Verdana" panose="020B0604030504040204" pitchFamily="34" charset="0"/>
                <a:cs typeface="Verdana" panose="020B0604030504040204" pitchFamily="34" charset="0"/>
              </a:rPr>
              <a:t>Entreprise</a:t>
            </a:r>
            <a:endParaRPr lang="fr-CH" sz="2963" b="1" dirty="0">
              <a:latin typeface="Verdana" panose="020B0604030504040204" pitchFamily="34" charset="0"/>
              <a:ea typeface="Verdana" panose="020B0604030504040204" pitchFamily="34" charset="0"/>
              <a:cs typeface="Verdana" panose="020B0604030504040204" pitchFamily="34" charset="0"/>
            </a:endParaRPr>
          </a:p>
        </p:txBody>
      </p:sp>
      <p:sp>
        <p:nvSpPr>
          <p:cNvPr id="23" name="Rectangle 22"/>
          <p:cNvSpPr/>
          <p:nvPr/>
        </p:nvSpPr>
        <p:spPr>
          <a:xfrm>
            <a:off x="10799740" y="6169431"/>
            <a:ext cx="1035861" cy="457048"/>
          </a:xfrm>
          <a:prstGeom prst="rect">
            <a:avLst/>
          </a:prstGeom>
        </p:spPr>
        <p:txBody>
          <a:bodyPr wrap="none">
            <a:spAutoFit/>
          </a:bodyPr>
          <a:lstStyle/>
          <a:p>
            <a:r>
              <a:rPr lang="fr-CH" sz="2370" b="1" dirty="0">
                <a:solidFill>
                  <a:srgbClr val="00206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 / 3</a:t>
            </a: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24" name="Rectangle 23"/>
          <p:cNvSpPr/>
          <p:nvPr/>
        </p:nvSpPr>
        <p:spPr>
          <a:xfrm>
            <a:off x="10153027" y="3911957"/>
            <a:ext cx="1035861" cy="457048"/>
          </a:xfrm>
          <a:prstGeom prst="rect">
            <a:avLst/>
          </a:prstGeom>
        </p:spPr>
        <p:txBody>
          <a:bodyPr wrap="none">
            <a:spAutoFit/>
          </a:bodyPr>
          <a:lstStyle/>
          <a:p>
            <a:r>
              <a:rPr lang="fr-CH" sz="2370" b="1" dirty="0">
                <a:solidFill>
                  <a:srgbClr val="00206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 / 3</a:t>
            </a: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25" name="Rectangle 24"/>
          <p:cNvSpPr/>
          <p:nvPr/>
        </p:nvSpPr>
        <p:spPr>
          <a:xfrm>
            <a:off x="6732859" y="6215029"/>
            <a:ext cx="3480440" cy="411523"/>
          </a:xfrm>
          <a:prstGeom prst="rect">
            <a:avLst/>
          </a:prstGeom>
        </p:spPr>
        <p:txBody>
          <a:bodyPr wrap="none">
            <a:spAutoFit/>
          </a:bodyPr>
          <a:lstStyle/>
          <a:p>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hlinkClick r:id="rId10"/>
              </a:rPr>
              <a:t>www.hes-so.ch/mse</a:t>
            </a:r>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fr-CH" sz="2074"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sp>
        <p:nvSpPr>
          <p:cNvPr id="26" name="Rectangle 25"/>
          <p:cNvSpPr/>
          <p:nvPr/>
        </p:nvSpPr>
        <p:spPr>
          <a:xfrm>
            <a:off x="6684560" y="4152719"/>
            <a:ext cx="3480440" cy="411523"/>
          </a:xfrm>
          <a:prstGeom prst="rect">
            <a:avLst/>
          </a:prstGeom>
        </p:spPr>
        <p:txBody>
          <a:bodyPr wrap="none">
            <a:spAutoFit/>
          </a:bodyPr>
          <a:lstStyle/>
          <a:p>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hlinkClick r:id="rId10"/>
              </a:rPr>
              <a:t>www.hes-so.ch/mse</a:t>
            </a:r>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fr-CH" sz="2074"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graphicFrame>
        <p:nvGraphicFramePr>
          <p:cNvPr id="29" name="Diagram 28"/>
          <p:cNvGraphicFramePr/>
          <p:nvPr>
            <p:extLst>
              <p:ext uri="{D42A27DB-BD31-4B8C-83A1-F6EECF244321}">
                <p14:modId xmlns:p14="http://schemas.microsoft.com/office/powerpoint/2010/main" val="4098175949"/>
              </p:ext>
            </p:extLst>
          </p:nvPr>
        </p:nvGraphicFramePr>
        <p:xfrm>
          <a:off x="1424895" y="6880200"/>
          <a:ext cx="5518160" cy="317617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pSp>
        <p:nvGrpSpPr>
          <p:cNvPr id="30" name="Group 3"/>
          <p:cNvGrpSpPr>
            <a:grpSpLocks/>
          </p:cNvGrpSpPr>
          <p:nvPr/>
        </p:nvGrpSpPr>
        <p:grpSpPr bwMode="auto">
          <a:xfrm>
            <a:off x="3084428" y="7788483"/>
            <a:ext cx="2168709" cy="1349963"/>
            <a:chOff x="3999" y="779"/>
            <a:chExt cx="1272" cy="700"/>
          </a:xfrm>
          <a:noFill/>
          <a:effectLst>
            <a:outerShdw blurRad="50800" dist="50800" dir="5400000" algn="ctr" rotWithShape="0">
              <a:schemeClr val="accent6">
                <a:lumMod val="75000"/>
              </a:schemeClr>
            </a:outerShdw>
          </a:effectLst>
        </p:grpSpPr>
        <p:pic>
          <p:nvPicPr>
            <p:cNvPr id="31" name="Picture 4" descr="Suisse2"/>
            <p:cNvPicPr>
              <a:picLocks noChangeAspect="1" noChangeArrowheads="1"/>
            </p:cNvPicPr>
            <p:nvPr/>
          </p:nvPicPr>
          <p:blipFill>
            <a:blip r:embed="rId16" cstate="print">
              <a:grayscl/>
              <a:extLst>
                <a:ext uri="{28A0092B-C50C-407E-A947-70E740481C1C}">
                  <a14:useLocalDpi xmlns:a14="http://schemas.microsoft.com/office/drawing/2010/main" val="0"/>
                </a:ext>
              </a:extLst>
            </a:blip>
            <a:srcRect/>
            <a:stretch>
              <a:fillRect/>
            </a:stretch>
          </p:blipFill>
          <p:spPr bwMode="auto">
            <a:xfrm>
              <a:off x="4135" y="779"/>
              <a:ext cx="1136" cy="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 name="Oval 5"/>
            <p:cNvSpPr>
              <a:spLocks noChangeArrowheads="1"/>
            </p:cNvSpPr>
            <p:nvPr/>
          </p:nvSpPr>
          <p:spPr bwMode="auto">
            <a:xfrm>
              <a:off x="4274" y="1198"/>
              <a:ext cx="71" cy="69"/>
            </a:xfrm>
            <a:prstGeom prst="ellipse">
              <a:avLst/>
            </a:prstGeom>
            <a:grpFill/>
            <a:ln w="9525">
              <a:solidFill>
                <a:schemeClr val="tx1"/>
              </a:solidFill>
              <a:round/>
              <a:headEnd/>
              <a:tailEnd/>
            </a:ln>
          </p:spPr>
          <p:txBody>
            <a:bodyPr wrap="none" anchor="ctr"/>
            <a:lstStyle/>
            <a:p>
              <a:endParaRPr lang="fr-FR" sz="1778"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Oval 6"/>
            <p:cNvSpPr>
              <a:spLocks noChangeArrowheads="1"/>
            </p:cNvSpPr>
            <p:nvPr/>
          </p:nvSpPr>
          <p:spPr bwMode="auto">
            <a:xfrm>
              <a:off x="4438" y="1093"/>
              <a:ext cx="69" cy="70"/>
            </a:xfrm>
            <a:prstGeom prst="ellipse">
              <a:avLst/>
            </a:prstGeom>
            <a:grpFill/>
            <a:ln w="9525">
              <a:solidFill>
                <a:schemeClr val="tx1"/>
              </a:solidFill>
              <a:round/>
              <a:headEnd/>
              <a:tailEnd/>
            </a:ln>
          </p:spPr>
          <p:txBody>
            <a:bodyPr wrap="none" anchor="ctr"/>
            <a:lstStyle/>
            <a:p>
              <a:endParaRPr lang="fr-FR" sz="1778"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5" name="Oval 7"/>
            <p:cNvSpPr>
              <a:spLocks noChangeArrowheads="1"/>
            </p:cNvSpPr>
            <p:nvPr/>
          </p:nvSpPr>
          <p:spPr bwMode="auto">
            <a:xfrm>
              <a:off x="4680" y="967"/>
              <a:ext cx="69" cy="70"/>
            </a:xfrm>
            <a:prstGeom prst="ellipse">
              <a:avLst/>
            </a:prstGeom>
            <a:grpFill/>
            <a:ln w="9525">
              <a:solidFill>
                <a:schemeClr val="tx1"/>
              </a:solidFill>
              <a:round/>
              <a:headEnd/>
              <a:tailEnd/>
            </a:ln>
          </p:spPr>
          <p:txBody>
            <a:bodyPr wrap="none" anchor="ctr"/>
            <a:lstStyle/>
            <a:p>
              <a:endParaRPr lang="fr-FR" sz="1778"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6" name="Text Box 8"/>
            <p:cNvSpPr txBox="1">
              <a:spLocks noChangeArrowheads="1"/>
            </p:cNvSpPr>
            <p:nvPr/>
          </p:nvSpPr>
          <p:spPr bwMode="auto">
            <a:xfrm>
              <a:off x="3999" y="1229"/>
              <a:ext cx="705" cy="1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ea typeface="ＭＳ Ｐゴシック" pitchFamily="34" charset="-128"/>
                </a:defRPr>
              </a:lvl1pPr>
              <a:lvl2pPr marL="37931725" indent="-37474525">
                <a:defRPr sz="2400">
                  <a:solidFill>
                    <a:schemeClr val="tx1"/>
                  </a:solidFill>
                  <a:latin typeface="Times" pitchFamily="18" charset="0"/>
                  <a:ea typeface="ＭＳ Ｐゴシック" pitchFamily="34" charset="-128"/>
                </a:defRPr>
              </a:lvl2pPr>
              <a:lvl3pPr>
                <a:defRPr sz="2400">
                  <a:solidFill>
                    <a:schemeClr val="tx1"/>
                  </a:solidFill>
                  <a:latin typeface="Times" pitchFamily="18" charset="0"/>
                  <a:ea typeface="ＭＳ Ｐゴシック" pitchFamily="34" charset="-128"/>
                </a:defRPr>
              </a:lvl3pPr>
              <a:lvl4pPr>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pPr eaLnBrk="1" hangingPunct="1"/>
              <a:r>
                <a:rPr lang="de-CH" sz="1482" b="1" dirty="0">
                  <a:solidFill>
                    <a:srgbClr val="FF0000"/>
                  </a:solidFill>
                  <a:latin typeface="Verdana" panose="020B0604030504040204" pitchFamily="34" charset="0"/>
                  <a:ea typeface="Verdana" panose="020B0604030504040204" pitchFamily="34" charset="0"/>
                  <a:cs typeface="Verdana" panose="020B0604030504040204" pitchFamily="34" charset="0"/>
                </a:rPr>
                <a:t>Lausanne</a:t>
              </a:r>
              <a:endParaRPr lang="en-US" sz="1482"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7" name="Text Box 9"/>
            <p:cNvSpPr txBox="1">
              <a:spLocks noChangeArrowheads="1"/>
            </p:cNvSpPr>
            <p:nvPr/>
          </p:nvSpPr>
          <p:spPr bwMode="auto">
            <a:xfrm>
              <a:off x="4479" y="1048"/>
              <a:ext cx="402" cy="1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ea typeface="ＭＳ Ｐゴシック" pitchFamily="34" charset="-128"/>
                </a:defRPr>
              </a:lvl1pPr>
              <a:lvl2pPr marL="37931725" indent="-37474525">
                <a:defRPr sz="2400">
                  <a:solidFill>
                    <a:schemeClr val="tx1"/>
                  </a:solidFill>
                  <a:latin typeface="Times" pitchFamily="18" charset="0"/>
                  <a:ea typeface="ＭＳ Ｐゴシック" pitchFamily="34" charset="-128"/>
                </a:defRPr>
              </a:lvl2pPr>
              <a:lvl3pPr>
                <a:defRPr sz="2400">
                  <a:solidFill>
                    <a:schemeClr val="tx1"/>
                  </a:solidFill>
                  <a:latin typeface="Times" pitchFamily="18" charset="0"/>
                  <a:ea typeface="ＭＳ Ｐゴシック" pitchFamily="34" charset="-128"/>
                </a:defRPr>
              </a:lvl3pPr>
              <a:lvl4pPr>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pPr eaLnBrk="1" hangingPunct="1"/>
              <a:r>
                <a:rPr lang="de-CH" sz="1482" b="1" dirty="0">
                  <a:solidFill>
                    <a:srgbClr val="FF0000"/>
                  </a:solidFill>
                  <a:latin typeface="Verdana" panose="020B0604030504040204" pitchFamily="34" charset="0"/>
                  <a:ea typeface="Verdana" panose="020B0604030504040204" pitchFamily="34" charset="0"/>
                  <a:cs typeface="Verdana" panose="020B0604030504040204" pitchFamily="34" charset="0"/>
                </a:rPr>
                <a:t>Bern</a:t>
              </a:r>
              <a:endParaRPr lang="en-US" sz="1482"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8" name="Text Box 10"/>
            <p:cNvSpPr txBox="1">
              <a:spLocks noChangeArrowheads="1"/>
            </p:cNvSpPr>
            <p:nvPr/>
          </p:nvSpPr>
          <p:spPr bwMode="auto">
            <a:xfrm>
              <a:off x="4727" y="905"/>
              <a:ext cx="503" cy="1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ea typeface="ＭＳ Ｐゴシック" pitchFamily="34" charset="-128"/>
                </a:defRPr>
              </a:lvl1pPr>
              <a:lvl2pPr marL="37931725" indent="-37474525">
                <a:defRPr sz="2400">
                  <a:solidFill>
                    <a:schemeClr val="tx1"/>
                  </a:solidFill>
                  <a:latin typeface="Times" pitchFamily="18" charset="0"/>
                  <a:ea typeface="ＭＳ Ｐゴシック" pitchFamily="34" charset="-128"/>
                </a:defRPr>
              </a:lvl2pPr>
              <a:lvl3pPr>
                <a:defRPr sz="2400">
                  <a:solidFill>
                    <a:schemeClr val="tx1"/>
                  </a:solidFill>
                  <a:latin typeface="Times" pitchFamily="18" charset="0"/>
                  <a:ea typeface="ＭＳ Ｐゴシック" pitchFamily="34" charset="-128"/>
                </a:defRPr>
              </a:lvl3pPr>
              <a:lvl4pPr>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pPr eaLnBrk="1" hangingPunct="1"/>
              <a:r>
                <a:rPr lang="de-CH" sz="1482" b="1" dirty="0">
                  <a:solidFill>
                    <a:srgbClr val="FF0000"/>
                  </a:solidFill>
                  <a:latin typeface="Verdana" panose="020B0604030504040204" pitchFamily="34" charset="0"/>
                  <a:ea typeface="Verdana" panose="020B0604030504040204" pitchFamily="34" charset="0"/>
                  <a:cs typeface="Verdana" panose="020B0604030504040204" pitchFamily="34" charset="0"/>
                </a:rPr>
                <a:t>Zürich</a:t>
              </a:r>
              <a:endParaRPr lang="en-US" sz="1482"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30787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re 1"/>
          <p:cNvSpPr>
            <a:spLocks noGrp="1"/>
          </p:cNvSpPr>
          <p:nvPr>
            <p:ph type="title"/>
          </p:nvPr>
        </p:nvSpPr>
        <p:spPr>
          <a:xfrm>
            <a:off x="2400874" y="919545"/>
            <a:ext cx="13401677" cy="1057365"/>
          </a:xfrm>
        </p:spPr>
        <p:txBody>
          <a:bodyPr>
            <a:normAutofit/>
          </a:bodyPr>
          <a:lstStyle/>
          <a:p>
            <a:pPr algn="l"/>
            <a:r>
              <a:rPr lang="fr-CH" sz="4000" b="1" dirty="0" smtClean="0">
                <a:latin typeface="Arial" panose="020B0604020202020204" pitchFamily="34" charset="0"/>
                <a:cs typeface="Arial" panose="020B0604020202020204" pitchFamily="34" charset="0"/>
              </a:rPr>
              <a:t>MSE HES-SO: Structure actuelle du plan d’études</a:t>
            </a:r>
            <a:endParaRPr lang="fr-CH" sz="4000" dirty="0">
              <a:solidFill>
                <a:srgbClr val="FF0000"/>
              </a:solidFill>
              <a:latin typeface="Arial" panose="020B0604020202020204" pitchFamily="34" charset="0"/>
              <a:cs typeface="Arial" panose="020B0604020202020204" pitchFamily="34" charset="0"/>
            </a:endParaRPr>
          </a:p>
        </p:txBody>
      </p:sp>
      <p:cxnSp>
        <p:nvCxnSpPr>
          <p:cNvPr id="18" name="Connecteur droit 26"/>
          <p:cNvCxnSpPr/>
          <p:nvPr/>
        </p:nvCxnSpPr>
        <p:spPr>
          <a:xfrm>
            <a:off x="4528717" y="2989947"/>
            <a:ext cx="107722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25"/>
          <p:cNvCxnSpPr/>
          <p:nvPr/>
        </p:nvCxnSpPr>
        <p:spPr>
          <a:xfrm>
            <a:off x="4407272" y="5015454"/>
            <a:ext cx="107722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8"/>
          <p:cNvCxnSpPr/>
          <p:nvPr/>
        </p:nvCxnSpPr>
        <p:spPr>
          <a:xfrm>
            <a:off x="4448152" y="8108891"/>
            <a:ext cx="107722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bwMode="auto">
          <a:xfrm>
            <a:off x="5067331" y="2349876"/>
            <a:ext cx="9106074" cy="1280142"/>
          </a:xfrm>
          <a:prstGeom prst="rec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vert="horz" wrap="square" lIns="135467" tIns="67733" rIns="135467" bIns="67733" numCol="1" rtlCol="0" anchor="t" anchorCtr="0" compatLnSpc="1">
            <a:prstTxWarp prst="textNoShape">
              <a:avLst/>
            </a:prstTxWarp>
          </a:bodyPr>
          <a:lstStyle/>
          <a:p>
            <a:pPr defTabSz="1354684" eaLnBrk="0" fontAlgn="base" hangingPunct="0">
              <a:spcBef>
                <a:spcPct val="0"/>
              </a:spcBef>
              <a:spcAft>
                <a:spcPct val="0"/>
              </a:spcAft>
            </a:pPr>
            <a:endParaRPr lang="fr-CH" sz="2963">
              <a:latin typeface="Verdana" panose="020B0604030504040204" pitchFamily="34" charset="0"/>
              <a:ea typeface="Verdana" panose="020B0604030504040204" pitchFamily="34" charset="0"/>
              <a:cs typeface="Verdana" panose="020B0604030504040204" pitchFamily="34" charset="0"/>
            </a:endParaRPr>
          </a:p>
        </p:txBody>
      </p:sp>
      <p:sp>
        <p:nvSpPr>
          <p:cNvPr id="22" name="Rectangle 21"/>
          <p:cNvSpPr/>
          <p:nvPr/>
        </p:nvSpPr>
        <p:spPr bwMode="auto">
          <a:xfrm>
            <a:off x="5096014" y="4152532"/>
            <a:ext cx="9106074" cy="1706856"/>
          </a:xfrm>
          <a:prstGeom prst="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square" lIns="135467" tIns="67733" rIns="135467" bIns="67733" numCol="1" rtlCol="0" anchor="t" anchorCtr="0" compatLnSpc="1">
            <a:prstTxWarp prst="textNoShape">
              <a:avLst/>
            </a:prstTxWarp>
          </a:bodyPr>
          <a:lstStyle/>
          <a:p>
            <a:pPr defTabSz="1354684" eaLnBrk="0" fontAlgn="base" hangingPunct="0">
              <a:spcBef>
                <a:spcPct val="0"/>
              </a:spcBef>
              <a:spcAft>
                <a:spcPct val="0"/>
              </a:spcAft>
            </a:pPr>
            <a:endParaRPr lang="fr-CH" sz="2963">
              <a:latin typeface="Verdana" panose="020B0604030504040204" pitchFamily="34" charset="0"/>
              <a:ea typeface="Verdana" panose="020B0604030504040204" pitchFamily="34" charset="0"/>
              <a:cs typeface="Verdana" panose="020B0604030504040204" pitchFamily="34" charset="0"/>
            </a:endParaRPr>
          </a:p>
        </p:txBody>
      </p:sp>
      <p:sp>
        <p:nvSpPr>
          <p:cNvPr id="23" name="TextBox 11"/>
          <p:cNvSpPr txBox="1"/>
          <p:nvPr/>
        </p:nvSpPr>
        <p:spPr>
          <a:xfrm>
            <a:off x="13804828" y="3923713"/>
            <a:ext cx="2103461" cy="502766"/>
          </a:xfrm>
          <a:prstGeom prst="rect">
            <a:avLst/>
          </a:prstGeom>
          <a:solidFill>
            <a:schemeClr val="accent3">
              <a:lumMod val="40000"/>
              <a:lumOff val="60000"/>
            </a:schemeClr>
          </a:solidFill>
          <a:ln>
            <a:solidFill>
              <a:schemeClr val="tx1"/>
            </a:solidFill>
          </a:ln>
        </p:spPr>
        <p:txBody>
          <a:bodyPr wrap="none" rtlCol="0">
            <a:spAutoFit/>
          </a:bodyPr>
          <a:lstStyle/>
          <a:p>
            <a:r>
              <a:rPr lang="fr-CH" sz="2667" b="1" dirty="0">
                <a:latin typeface="Verdana" panose="020B0604030504040204" pitchFamily="34" charset="0"/>
                <a:ea typeface="Verdana" panose="020B0604030504040204" pitchFamily="34" charset="0"/>
                <a:cs typeface="Verdana" panose="020B0604030504040204" pitchFamily="34" charset="0"/>
              </a:rPr>
              <a:t>30 crédits</a:t>
            </a:r>
          </a:p>
        </p:txBody>
      </p:sp>
      <p:sp>
        <p:nvSpPr>
          <p:cNvPr id="24" name="Rectangle 23"/>
          <p:cNvSpPr/>
          <p:nvPr/>
        </p:nvSpPr>
        <p:spPr bwMode="auto">
          <a:xfrm>
            <a:off x="5125930" y="6590840"/>
            <a:ext cx="9106076" cy="257716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135467" tIns="67733" rIns="135467" bIns="67733" numCol="1" rtlCol="0" anchor="t" anchorCtr="0" compatLnSpc="1">
            <a:prstTxWarp prst="textNoShape">
              <a:avLst/>
            </a:prstTxWarp>
          </a:bodyPr>
          <a:lstStyle/>
          <a:p>
            <a:pPr defTabSz="1354684" eaLnBrk="0" fontAlgn="base" hangingPunct="0">
              <a:spcBef>
                <a:spcPct val="0"/>
              </a:spcBef>
              <a:spcAft>
                <a:spcPct val="0"/>
              </a:spcAft>
            </a:pPr>
            <a:endParaRPr lang="fr-CH" sz="4148">
              <a:latin typeface="Verdana" panose="020B0604030504040204" pitchFamily="34" charset="0"/>
              <a:ea typeface="Verdana" panose="020B0604030504040204" pitchFamily="34" charset="0"/>
              <a:cs typeface="Verdana" panose="020B0604030504040204" pitchFamily="34" charset="0"/>
            </a:endParaRPr>
          </a:p>
        </p:txBody>
      </p:sp>
      <p:sp>
        <p:nvSpPr>
          <p:cNvPr id="25" name="TextBox 5"/>
          <p:cNvSpPr txBox="1"/>
          <p:nvPr/>
        </p:nvSpPr>
        <p:spPr>
          <a:xfrm>
            <a:off x="13840594" y="6294461"/>
            <a:ext cx="2103461" cy="502766"/>
          </a:xfrm>
          <a:prstGeom prst="rect">
            <a:avLst/>
          </a:prstGeom>
          <a:solidFill>
            <a:schemeClr val="bg1">
              <a:lumMod val="95000"/>
            </a:schemeClr>
          </a:solidFill>
          <a:ln>
            <a:solidFill>
              <a:schemeClr val="tx1"/>
            </a:solidFill>
          </a:ln>
        </p:spPr>
        <p:txBody>
          <a:bodyPr wrap="none" rtlCol="0">
            <a:spAutoFit/>
          </a:bodyPr>
          <a:lstStyle/>
          <a:p>
            <a:r>
              <a:rPr lang="fr-CH" sz="2667" b="1" dirty="0">
                <a:latin typeface="Verdana" panose="020B0604030504040204" pitchFamily="34" charset="0"/>
                <a:ea typeface="Verdana" panose="020B0604030504040204" pitchFamily="34" charset="0"/>
                <a:cs typeface="Verdana" panose="020B0604030504040204" pitchFamily="34" charset="0"/>
              </a:rPr>
              <a:t>30 crédits</a:t>
            </a:r>
          </a:p>
        </p:txBody>
      </p:sp>
      <p:sp>
        <p:nvSpPr>
          <p:cNvPr id="26" name="TextBox 13"/>
          <p:cNvSpPr txBox="1"/>
          <p:nvPr/>
        </p:nvSpPr>
        <p:spPr>
          <a:xfrm>
            <a:off x="13804330" y="2121056"/>
            <a:ext cx="2103461" cy="502766"/>
          </a:xfrm>
          <a:prstGeom prst="rect">
            <a:avLst/>
          </a:prstGeom>
          <a:solidFill>
            <a:schemeClr val="tx2">
              <a:lumMod val="40000"/>
              <a:lumOff val="60000"/>
            </a:schemeClr>
          </a:solidFill>
          <a:ln>
            <a:solidFill>
              <a:schemeClr val="tx1"/>
            </a:solidFill>
          </a:ln>
        </p:spPr>
        <p:txBody>
          <a:bodyPr wrap="none" rtlCol="0">
            <a:spAutoFit/>
          </a:bodyPr>
          <a:lstStyle/>
          <a:p>
            <a:r>
              <a:rPr lang="fr-CH" sz="2667" b="1" dirty="0">
                <a:latin typeface="Verdana" panose="020B0604030504040204" pitchFamily="34" charset="0"/>
                <a:ea typeface="Verdana" panose="020B0604030504040204" pitchFamily="34" charset="0"/>
                <a:cs typeface="Verdana" panose="020B0604030504040204" pitchFamily="34" charset="0"/>
              </a:rPr>
              <a:t>30 crédits</a:t>
            </a:r>
          </a:p>
        </p:txBody>
      </p:sp>
      <p:sp>
        <p:nvSpPr>
          <p:cNvPr id="28" name="Accolade fermante 2"/>
          <p:cNvSpPr/>
          <p:nvPr/>
        </p:nvSpPr>
        <p:spPr>
          <a:xfrm>
            <a:off x="10937300" y="7372399"/>
            <a:ext cx="320036" cy="73649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sz="2370">
              <a:latin typeface="Verdana" panose="020B0604030504040204" pitchFamily="34" charset="0"/>
              <a:ea typeface="Verdana" panose="020B0604030504040204" pitchFamily="34" charset="0"/>
              <a:cs typeface="Verdana" panose="020B0604030504040204" pitchFamily="34" charset="0"/>
            </a:endParaRPr>
          </a:p>
        </p:txBody>
      </p:sp>
      <p:sp>
        <p:nvSpPr>
          <p:cNvPr id="29" name="ZoneTexte 4"/>
          <p:cNvSpPr txBox="1"/>
          <p:nvPr/>
        </p:nvSpPr>
        <p:spPr>
          <a:xfrm>
            <a:off x="854872" y="7504737"/>
            <a:ext cx="3859104" cy="1384995"/>
          </a:xfrm>
          <a:prstGeom prst="rect">
            <a:avLst/>
          </a:prstGeom>
          <a:solidFill>
            <a:schemeClr val="bg1"/>
          </a:solidFill>
          <a:ln>
            <a:solidFill>
              <a:schemeClr val="tx1"/>
            </a:solidFill>
          </a:ln>
        </p:spPr>
        <p:txBody>
          <a:bodyPr wrap="square" rtlCol="0">
            <a:spAutoFit/>
          </a:bodyPr>
          <a:lstStyle/>
          <a:p>
            <a:r>
              <a:rPr lang="fr-CH" sz="2400" b="1" u="sng" dirty="0">
                <a:latin typeface="Verdana" panose="020B0604030504040204" pitchFamily="34" charset="0"/>
                <a:ea typeface="Verdana" panose="020B0604030504040204" pitchFamily="34" charset="0"/>
                <a:cs typeface="Verdana" panose="020B0604030504040204" pitchFamily="34" charset="0"/>
              </a:rPr>
              <a:t>En Suisse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Lausanne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Berne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Zürich</a:t>
            </a:r>
          </a:p>
        </p:txBody>
      </p:sp>
      <p:sp>
        <p:nvSpPr>
          <p:cNvPr id="30" name="ZoneTexte 16"/>
          <p:cNvSpPr txBox="1"/>
          <p:nvPr/>
        </p:nvSpPr>
        <p:spPr>
          <a:xfrm>
            <a:off x="914853" y="4025634"/>
            <a:ext cx="3773859" cy="2308324"/>
          </a:xfrm>
          <a:prstGeom prst="rect">
            <a:avLst/>
          </a:prstGeom>
          <a:solidFill>
            <a:schemeClr val="bg1"/>
          </a:solidFill>
          <a:ln>
            <a:solidFill>
              <a:schemeClr val="tx1"/>
            </a:solidFill>
          </a:ln>
        </p:spPr>
        <p:txBody>
          <a:bodyPr wrap="square" rtlCol="0">
            <a:spAutoFit/>
          </a:bodyPr>
          <a:lstStyle/>
          <a:p>
            <a:r>
              <a:rPr lang="fr-CH" sz="2400" b="1" u="sng" dirty="0">
                <a:latin typeface="Verdana" panose="020B0604030504040204" pitchFamily="34" charset="0"/>
                <a:ea typeface="Verdana" panose="020B0604030504040204" pitchFamily="34" charset="0"/>
                <a:cs typeface="Verdana" panose="020B0604030504040204" pitchFamily="34" charset="0"/>
              </a:rPr>
              <a:t>HES-SO</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Lausanne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Genève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Fribourg</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Yverdon</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Sion</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Neuchâtel</a:t>
            </a:r>
          </a:p>
        </p:txBody>
      </p:sp>
      <p:sp>
        <p:nvSpPr>
          <p:cNvPr id="31" name="ZoneTexte 24"/>
          <p:cNvSpPr txBox="1"/>
          <p:nvPr/>
        </p:nvSpPr>
        <p:spPr>
          <a:xfrm>
            <a:off x="889594" y="2442789"/>
            <a:ext cx="3773859" cy="1200329"/>
          </a:xfrm>
          <a:prstGeom prst="rect">
            <a:avLst/>
          </a:prstGeom>
          <a:solidFill>
            <a:schemeClr val="bg1"/>
          </a:solidFill>
          <a:ln>
            <a:solidFill>
              <a:schemeClr val="tx1"/>
            </a:solidFill>
          </a:ln>
        </p:spPr>
        <p:txBody>
          <a:bodyPr wrap="square" rtlCol="0">
            <a:spAutoFit/>
          </a:bodyPr>
          <a:lstStyle/>
          <a:p>
            <a:pPr algn="ctr"/>
            <a:r>
              <a:rPr lang="fr-CH" sz="2400" b="1" u="sng" dirty="0" smtClean="0">
                <a:latin typeface="Verdana" panose="020B0604030504040204" pitchFamily="34" charset="0"/>
                <a:ea typeface="Verdana" panose="020B0604030504040204" pitchFamily="34" charset="0"/>
                <a:cs typeface="Verdana" panose="020B0604030504040204" pitchFamily="34" charset="0"/>
              </a:rPr>
              <a:t>Labos </a:t>
            </a:r>
            <a:r>
              <a:rPr lang="fr-CH" sz="2400" b="1" u="sng" dirty="0" err="1" smtClean="0">
                <a:latin typeface="Verdana" panose="020B0604030504040204" pitchFamily="34" charset="0"/>
                <a:ea typeface="Verdana" panose="020B0604030504040204" pitchFamily="34" charset="0"/>
                <a:cs typeface="Verdana" panose="020B0604030504040204" pitchFamily="34" charset="0"/>
              </a:rPr>
              <a:t>Ra&amp;D</a:t>
            </a:r>
            <a:r>
              <a:rPr lang="fr-CH" sz="2400" b="1" u="sng" dirty="0" smtClean="0">
                <a:latin typeface="Verdana" panose="020B0604030504040204" pitchFamily="34" charset="0"/>
                <a:ea typeface="Verdana" panose="020B0604030504040204" pitchFamily="34" charset="0"/>
                <a:cs typeface="Verdana" panose="020B0604030504040204" pitchFamily="34" charset="0"/>
              </a:rPr>
              <a:t> HES-SO</a:t>
            </a:r>
            <a:endParaRPr lang="fr-CH" sz="2400" b="1" u="sng" dirty="0">
              <a:latin typeface="Verdana" panose="020B0604030504040204" pitchFamily="34" charset="0"/>
              <a:ea typeface="Verdana" panose="020B0604030504040204" pitchFamily="34" charset="0"/>
              <a:cs typeface="Verdana" panose="020B0604030504040204" pitchFamily="34" charset="0"/>
            </a:endParaRPr>
          </a:p>
          <a:p>
            <a:pPr algn="ctr"/>
            <a:r>
              <a:rPr lang="fr-CH" sz="2400" b="1" dirty="0">
                <a:latin typeface="Verdana" panose="020B0604030504040204" pitchFamily="34" charset="0"/>
                <a:ea typeface="Verdana" panose="020B0604030504040204" pitchFamily="34" charset="0"/>
                <a:cs typeface="Verdana" panose="020B0604030504040204" pitchFamily="34" charset="0"/>
              </a:rPr>
              <a:t>&amp;</a:t>
            </a:r>
          </a:p>
          <a:p>
            <a:pPr algn="ctr"/>
            <a:r>
              <a:rPr lang="fr-CH" sz="2400" b="1" u="sng" dirty="0">
                <a:latin typeface="Verdana" panose="020B0604030504040204" pitchFamily="34" charset="0"/>
                <a:ea typeface="Verdana" panose="020B0604030504040204" pitchFamily="34" charset="0"/>
                <a:cs typeface="Verdana" panose="020B0604030504040204" pitchFamily="34" charset="0"/>
              </a:rPr>
              <a:t>Entreprise</a:t>
            </a:r>
          </a:p>
        </p:txBody>
      </p:sp>
      <p:sp>
        <p:nvSpPr>
          <p:cNvPr id="32" name="Rectangle 31"/>
          <p:cNvSpPr/>
          <p:nvPr/>
        </p:nvSpPr>
        <p:spPr>
          <a:xfrm>
            <a:off x="4731583" y="1448227"/>
            <a:ext cx="9467342" cy="8771632"/>
          </a:xfrm>
          <a:prstGeom prst="rect">
            <a:avLst/>
          </a:prstGeom>
        </p:spPr>
        <p:txBody>
          <a:bodyPr wrap="square">
            <a:spAutoFit/>
          </a:bodyPr>
          <a:lstStyle/>
          <a:p>
            <a:pPr lvl="1"/>
            <a:endParaRPr lang="fr-CH" sz="3200" b="1" u="sng" dirty="0">
              <a:latin typeface="Calibri" pitchFamily="34" charset="0"/>
              <a:ea typeface="ＭＳ Ｐゴシック" pitchFamily="34" charset="-128"/>
            </a:endParaRPr>
          </a:p>
          <a:p>
            <a:pPr lvl="1"/>
            <a:endParaRPr lang="fr-CH" sz="3200" b="1" u="sng" dirty="0">
              <a:latin typeface="Calibri" pitchFamily="34" charset="0"/>
              <a:ea typeface="ＭＳ Ｐゴシック" pitchFamily="34" charset="-128"/>
            </a:endParaRPr>
          </a:p>
          <a:p>
            <a:pPr lvl="1"/>
            <a:r>
              <a:rPr lang="fr-CH" sz="3200" b="1" u="sng" dirty="0">
                <a:latin typeface="Calibri" pitchFamily="34" charset="0"/>
                <a:ea typeface="ＭＳ Ｐゴシック" pitchFamily="34" charset="-128"/>
              </a:rPr>
              <a:t>Travail de Master </a:t>
            </a:r>
            <a:r>
              <a:rPr lang="fr-CH" sz="3200" dirty="0">
                <a:latin typeface="Calibri" pitchFamily="34" charset="0"/>
                <a:ea typeface="ＭＳ Ｐゴシック" pitchFamily="34" charset="-128"/>
              </a:rPr>
              <a:t>			: </a:t>
            </a:r>
            <a:r>
              <a:rPr lang="fr-CH" sz="3200" b="1" dirty="0">
                <a:latin typeface="Calibri" pitchFamily="34" charset="0"/>
                <a:ea typeface="ＭＳ Ｐゴシック" pitchFamily="34" charset="-128"/>
              </a:rPr>
              <a:t>30 crédits</a:t>
            </a:r>
          </a:p>
          <a:p>
            <a:pPr lvl="2"/>
            <a:endParaRPr lang="fr-CH" sz="3200" b="1" dirty="0">
              <a:latin typeface="Calibri" pitchFamily="34" charset="0"/>
              <a:ea typeface="ＭＳ Ｐゴシック" pitchFamily="34" charset="-128"/>
            </a:endParaRPr>
          </a:p>
          <a:p>
            <a:pPr lvl="2"/>
            <a:endParaRPr lang="fr-CH" sz="3200" b="1" u="sng" dirty="0">
              <a:latin typeface="Calibri" pitchFamily="34" charset="0"/>
              <a:ea typeface="ＭＳ Ｐゴシック" pitchFamily="34" charset="-128"/>
            </a:endParaRPr>
          </a:p>
          <a:p>
            <a:pPr lvl="1">
              <a:lnSpc>
                <a:spcPct val="150000"/>
              </a:lnSpc>
            </a:pPr>
            <a:endParaRPr lang="fr-CH" sz="1600" b="1" u="sng" dirty="0">
              <a:latin typeface="Calibri" pitchFamily="34" charset="0"/>
              <a:ea typeface="ＭＳ Ｐゴシック" pitchFamily="34" charset="-128"/>
            </a:endParaRPr>
          </a:p>
          <a:p>
            <a:pPr lvl="1">
              <a:lnSpc>
                <a:spcPct val="150000"/>
              </a:lnSpc>
            </a:pPr>
            <a:r>
              <a:rPr lang="fr-CH" sz="3200" b="1" u="sng" dirty="0">
                <a:latin typeface="Calibri" pitchFamily="34" charset="0"/>
                <a:ea typeface="ＭＳ Ｐゴシック" pitchFamily="34" charset="-128"/>
              </a:rPr>
              <a:t>Modules d’approfondissement</a:t>
            </a:r>
            <a:r>
              <a:rPr lang="fr-CH" sz="3200" b="1" dirty="0">
                <a:latin typeface="Calibri" pitchFamily="34" charset="0"/>
                <a:ea typeface="ＭＳ Ｐゴシック" pitchFamily="34" charset="-128"/>
              </a:rPr>
              <a:t> </a:t>
            </a:r>
            <a:r>
              <a:rPr lang="fr-CH" sz="3200" dirty="0">
                <a:latin typeface="Calibri" pitchFamily="34" charset="0"/>
                <a:ea typeface="ＭＳ Ｐゴシック" pitchFamily="34" charset="-128"/>
              </a:rPr>
              <a:t>	: </a:t>
            </a:r>
            <a:r>
              <a:rPr lang="fr-CH" sz="3200" b="1" dirty="0">
                <a:latin typeface="Calibri" pitchFamily="34" charset="0"/>
                <a:ea typeface="ＭＳ Ｐゴシック" pitchFamily="34" charset="-128"/>
              </a:rPr>
              <a:t>24 crédits</a:t>
            </a:r>
          </a:p>
          <a:p>
            <a:pPr lvl="1">
              <a:lnSpc>
                <a:spcPct val="150000"/>
              </a:lnSpc>
            </a:pPr>
            <a:r>
              <a:rPr lang="fr-CH" sz="3200" b="1" u="sng" dirty="0">
                <a:latin typeface="Calibri" pitchFamily="34" charset="0"/>
                <a:ea typeface="ＭＳ Ｐゴシック" pitchFamily="34" charset="-128"/>
              </a:rPr>
              <a:t>Projet d’approfondissement</a:t>
            </a:r>
            <a:r>
              <a:rPr lang="fr-CH" sz="3200" b="1" dirty="0">
                <a:solidFill>
                  <a:srgbClr val="FF9900"/>
                </a:solidFill>
                <a:latin typeface="Calibri" pitchFamily="34" charset="0"/>
                <a:ea typeface="ＭＳ Ｐゴシック" pitchFamily="34" charset="-128"/>
              </a:rPr>
              <a:t> </a:t>
            </a:r>
            <a:r>
              <a:rPr lang="fr-CH" sz="3200" dirty="0">
                <a:latin typeface="Calibri" pitchFamily="34" charset="0"/>
                <a:ea typeface="ＭＳ Ｐゴシック" pitchFamily="34" charset="-128"/>
              </a:rPr>
              <a:t>		: </a:t>
            </a:r>
            <a:r>
              <a:rPr lang="fr-CH" sz="3200" b="1" dirty="0">
                <a:latin typeface="Calibri" pitchFamily="34" charset="0"/>
                <a:ea typeface="ＭＳ Ｐゴシック" pitchFamily="34" charset="-128"/>
              </a:rPr>
              <a:t>6  crédits</a:t>
            </a:r>
            <a:endParaRPr lang="fr-CH" sz="3200" b="1" u="sng" dirty="0">
              <a:latin typeface="Calibri" pitchFamily="34" charset="0"/>
              <a:ea typeface="ＭＳ Ｐゴシック" pitchFamily="34" charset="-128"/>
            </a:endParaRPr>
          </a:p>
          <a:p>
            <a:pPr lvl="2"/>
            <a:endParaRPr lang="fr-CH" sz="3200" b="1" u="sng" dirty="0" smtClean="0">
              <a:latin typeface="Calibri" pitchFamily="34" charset="0"/>
              <a:ea typeface="ＭＳ Ｐゴシック" pitchFamily="34" charset="-128"/>
            </a:endParaRPr>
          </a:p>
          <a:p>
            <a:pPr lvl="2"/>
            <a:endParaRPr lang="fr-CH" sz="2400" b="1" u="sng" dirty="0">
              <a:latin typeface="Calibri" pitchFamily="34" charset="0"/>
              <a:ea typeface="ＭＳ Ｐゴシック" pitchFamily="34" charset="-128"/>
            </a:endParaRPr>
          </a:p>
          <a:p>
            <a:pPr lvl="1">
              <a:lnSpc>
                <a:spcPct val="150000"/>
              </a:lnSpc>
            </a:pPr>
            <a:r>
              <a:rPr lang="fr-CH" sz="3200" b="1" u="sng" dirty="0" smtClean="0">
                <a:latin typeface="Calibri" pitchFamily="34" charset="0"/>
                <a:ea typeface="ＭＳ Ｐゴシック" pitchFamily="34" charset="-128"/>
              </a:rPr>
              <a:t>Modules </a:t>
            </a:r>
            <a:r>
              <a:rPr lang="fr-CH" sz="3200" b="1" u="sng" dirty="0">
                <a:latin typeface="Calibri" pitchFamily="34" charset="0"/>
                <a:ea typeface="ＭＳ Ｐゴシック" pitchFamily="34" charset="-128"/>
              </a:rPr>
              <a:t>Centraux</a:t>
            </a:r>
            <a:r>
              <a:rPr lang="fr-CH" sz="3200" b="1" dirty="0">
                <a:latin typeface="Calibri" pitchFamily="34" charset="0"/>
                <a:ea typeface="ＭＳ Ｐゴシック" pitchFamily="34" charset="-128"/>
              </a:rPr>
              <a:t> </a:t>
            </a:r>
          </a:p>
          <a:p>
            <a:pPr lvl="2"/>
            <a:r>
              <a:rPr lang="fr-CH" sz="2800" b="1" dirty="0">
                <a:latin typeface="Calibri" pitchFamily="34" charset="0"/>
                <a:ea typeface="ＭＳ Ｐゴシック" pitchFamily="34" charset="-128"/>
              </a:rPr>
              <a:t>Bases théoriques élargies (MC-F) 	: min. 15 crédits</a:t>
            </a:r>
          </a:p>
          <a:p>
            <a:pPr lvl="2"/>
            <a:r>
              <a:rPr lang="fr-CH" sz="2800" b="1" dirty="0">
                <a:latin typeface="Calibri" pitchFamily="34" charset="0"/>
                <a:ea typeface="ＭＳ Ｐゴシック" pitchFamily="34" charset="-128"/>
              </a:rPr>
              <a:t>Technico-scientifique (MC-T)		</a:t>
            </a:r>
          </a:p>
          <a:p>
            <a:pPr lvl="2">
              <a:lnSpc>
                <a:spcPct val="200000"/>
              </a:lnSpc>
            </a:pPr>
            <a:r>
              <a:rPr lang="fr-CH" sz="2800" b="1" dirty="0">
                <a:latin typeface="Calibri" pitchFamily="34" charset="0"/>
                <a:ea typeface="ＭＳ Ｐゴシック" pitchFamily="34" charset="-128"/>
              </a:rPr>
              <a:t>Contextuels (MC-C)			: min. 9 crédits</a:t>
            </a:r>
          </a:p>
          <a:p>
            <a:pPr lvl="6" algn="ctr"/>
            <a:r>
              <a:rPr lang="fr-CH" sz="2800" b="1" dirty="0">
                <a:latin typeface="Calibri" pitchFamily="34" charset="0"/>
                <a:ea typeface="ＭＳ Ｐゴシック" pitchFamily="34" charset="-128"/>
              </a:rPr>
              <a:t>	</a:t>
            </a:r>
          </a:p>
          <a:p>
            <a:pPr lvl="2"/>
            <a:endParaRPr lang="fr-CH" sz="3200" b="1" u="sng" dirty="0">
              <a:latin typeface="Calibri" pitchFamily="34" charset="0"/>
              <a:ea typeface="ＭＳ Ｐゴシック" pitchFamily="34" charset="-128"/>
            </a:endParaRPr>
          </a:p>
        </p:txBody>
      </p:sp>
    </p:spTree>
    <p:extLst>
      <p:ext uri="{BB962C8B-B14F-4D97-AF65-F5344CB8AC3E}">
        <p14:creationId xmlns:p14="http://schemas.microsoft.com/office/powerpoint/2010/main" val="72204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0360736-3764-4C85-A49B-97E9FDA10086}"/>
              </a:ext>
            </a:extLst>
          </p:cNvPr>
          <p:cNvSpPr>
            <a:spLocks noGrp="1"/>
          </p:cNvSpPr>
          <p:nvPr>
            <p:ph type="title"/>
          </p:nvPr>
        </p:nvSpPr>
        <p:spPr>
          <a:xfrm>
            <a:off x="390327" y="873682"/>
            <a:ext cx="17281920" cy="677926"/>
          </a:xfrm>
        </p:spPr>
        <p:txBody>
          <a:bodyPr/>
          <a:lstStyle/>
          <a:p>
            <a:r>
              <a:rPr lang="fr-CH" dirty="0" smtClean="0"/>
              <a:t>MSE : 3 orientations / 11 options  </a:t>
            </a:r>
            <a:endParaRPr lang="fr-CH" dirty="0"/>
          </a:p>
        </p:txBody>
      </p:sp>
      <p:graphicFrame>
        <p:nvGraphicFramePr>
          <p:cNvPr id="8" name="Object 1"/>
          <p:cNvGraphicFramePr>
            <a:graphicFrameLocks noChangeAspect="1"/>
          </p:cNvGraphicFramePr>
          <p:nvPr>
            <p:extLst>
              <p:ext uri="{D42A27DB-BD31-4B8C-83A1-F6EECF244321}">
                <p14:modId xmlns:p14="http://schemas.microsoft.com/office/powerpoint/2010/main" val="2932554090"/>
              </p:ext>
            </p:extLst>
          </p:nvPr>
        </p:nvGraphicFramePr>
        <p:xfrm>
          <a:off x="10471447" y="759520"/>
          <a:ext cx="6654975" cy="4384392"/>
        </p:xfrm>
        <a:graphic>
          <a:graphicData uri="http://schemas.openxmlformats.org/presentationml/2006/ole">
            <mc:AlternateContent xmlns:mc="http://schemas.openxmlformats.org/markup-compatibility/2006">
              <mc:Choice xmlns:v="urn:schemas-microsoft-com:vml" Requires="v">
                <p:oleObj spid="_x0000_s1344" name="Feuille de calcul" r:id="rId3" imgW="3686043" imgH="2428862" progId="Excel.Sheet.12">
                  <p:embed/>
                </p:oleObj>
              </mc:Choice>
              <mc:Fallback>
                <p:oleObj name="Feuille de calcul" r:id="rId3" imgW="3686043" imgH="2428862" progId="Excel.Sheet.12">
                  <p:embed/>
                  <p:pic>
                    <p:nvPicPr>
                      <p:cNvPr id="0" name=""/>
                      <p:cNvPicPr>
                        <a:picLocks noChangeAspect="1" noChangeArrowheads="1"/>
                      </p:cNvPicPr>
                      <p:nvPr/>
                    </p:nvPicPr>
                    <p:blipFill>
                      <a:blip r:embed="rId4"/>
                      <a:srcRect/>
                      <a:stretch>
                        <a:fillRect/>
                      </a:stretch>
                    </p:blipFill>
                    <p:spPr bwMode="auto">
                      <a:xfrm>
                        <a:off x="10471447" y="759520"/>
                        <a:ext cx="6654975" cy="4384392"/>
                      </a:xfrm>
                      <a:prstGeom prst="rect">
                        <a:avLst/>
                      </a:prstGeom>
                      <a:noFill/>
                      <a:ln>
                        <a:noFill/>
                      </a:ln>
                    </p:spPr>
                  </p:pic>
                </p:oleObj>
              </mc:Fallback>
            </mc:AlternateContent>
          </a:graphicData>
        </a:graphic>
      </p:graphicFrame>
      <p:graphicFrame>
        <p:nvGraphicFramePr>
          <p:cNvPr id="9" name="Object 2"/>
          <p:cNvGraphicFramePr>
            <a:graphicFrameLocks noChangeAspect="1"/>
          </p:cNvGraphicFramePr>
          <p:nvPr>
            <p:extLst>
              <p:ext uri="{D42A27DB-BD31-4B8C-83A1-F6EECF244321}">
                <p14:modId xmlns:p14="http://schemas.microsoft.com/office/powerpoint/2010/main" val="2983121701"/>
              </p:ext>
            </p:extLst>
          </p:nvPr>
        </p:nvGraphicFramePr>
        <p:xfrm>
          <a:off x="1012497" y="1767632"/>
          <a:ext cx="7992969" cy="3555541"/>
        </p:xfrm>
        <a:graphic>
          <a:graphicData uri="http://schemas.openxmlformats.org/presentationml/2006/ole">
            <mc:AlternateContent xmlns:mc="http://schemas.openxmlformats.org/markup-compatibility/2006">
              <mc:Choice xmlns:v="urn:schemas-microsoft-com:vml" Requires="v">
                <p:oleObj spid="_x0000_s1345" name="Feuille de calcul" r:id="rId5" imgW="4667278" imgH="2076329" progId="Excel.Sheet.12">
                  <p:embed/>
                </p:oleObj>
              </mc:Choice>
              <mc:Fallback>
                <p:oleObj name="Feuille de calcul" r:id="rId5" imgW="4667278" imgH="2076329" progId="Excel.Sheet.12">
                  <p:embed/>
                  <p:pic>
                    <p:nvPicPr>
                      <p:cNvPr id="0" name=""/>
                      <p:cNvPicPr>
                        <a:picLocks noChangeAspect="1" noChangeArrowheads="1"/>
                      </p:cNvPicPr>
                      <p:nvPr/>
                    </p:nvPicPr>
                    <p:blipFill>
                      <a:blip r:embed="rId6"/>
                      <a:srcRect/>
                      <a:stretch>
                        <a:fillRect/>
                      </a:stretch>
                    </p:blipFill>
                    <p:spPr bwMode="auto">
                      <a:xfrm>
                        <a:off x="1012497" y="1767632"/>
                        <a:ext cx="7992969" cy="3555541"/>
                      </a:xfrm>
                      <a:prstGeom prst="rect">
                        <a:avLst/>
                      </a:prstGeom>
                      <a:noFill/>
                      <a:ln>
                        <a:noFill/>
                      </a:ln>
                    </p:spPr>
                  </p:pic>
                </p:oleObj>
              </mc:Fallback>
            </mc:AlternateContent>
          </a:graphicData>
        </a:graphic>
      </p:graphicFrame>
      <p:graphicFrame>
        <p:nvGraphicFramePr>
          <p:cNvPr id="10" name="Object 3"/>
          <p:cNvGraphicFramePr>
            <a:graphicFrameLocks noChangeAspect="1"/>
          </p:cNvGraphicFramePr>
          <p:nvPr>
            <p:extLst>
              <p:ext uri="{D42A27DB-BD31-4B8C-83A1-F6EECF244321}">
                <p14:modId xmlns:p14="http://schemas.microsoft.com/office/powerpoint/2010/main" val="2231321045"/>
              </p:ext>
            </p:extLst>
          </p:nvPr>
        </p:nvGraphicFramePr>
        <p:xfrm>
          <a:off x="1030156" y="6016104"/>
          <a:ext cx="7992762" cy="2348969"/>
        </p:xfrm>
        <a:graphic>
          <a:graphicData uri="http://schemas.openxmlformats.org/presentationml/2006/ole">
            <mc:AlternateContent xmlns:mc="http://schemas.openxmlformats.org/markup-compatibility/2006">
              <mc:Choice xmlns:v="urn:schemas-microsoft-com:vml" Requires="v">
                <p:oleObj spid="_x0000_s1346" name="Feuille de calcul" r:id="rId7" imgW="4667278" imgH="1371533" progId="Excel.Sheet.12">
                  <p:embed/>
                </p:oleObj>
              </mc:Choice>
              <mc:Fallback>
                <p:oleObj name="Feuille de calcul" r:id="rId7" imgW="4667278" imgH="1371533" progId="Excel.Sheet.12">
                  <p:embed/>
                  <p:pic>
                    <p:nvPicPr>
                      <p:cNvPr id="0" name=""/>
                      <p:cNvPicPr>
                        <a:picLocks noChangeAspect="1" noChangeArrowheads="1"/>
                      </p:cNvPicPr>
                      <p:nvPr/>
                    </p:nvPicPr>
                    <p:blipFill>
                      <a:blip r:embed="rId8"/>
                      <a:srcRect/>
                      <a:stretch>
                        <a:fillRect/>
                      </a:stretch>
                    </p:blipFill>
                    <p:spPr bwMode="auto">
                      <a:xfrm>
                        <a:off x="1030156" y="6016104"/>
                        <a:ext cx="7992762" cy="2348969"/>
                      </a:xfrm>
                      <a:prstGeom prst="rect">
                        <a:avLst/>
                      </a:prstGeom>
                      <a:noFill/>
                      <a:ln>
                        <a:noFill/>
                      </a:ln>
                      <a:extLst/>
                    </p:spPr>
                  </p:pic>
                </p:oleObj>
              </mc:Fallback>
            </mc:AlternateContent>
          </a:graphicData>
        </a:graphic>
      </p:graphicFrame>
      <p:sp>
        <p:nvSpPr>
          <p:cNvPr id="2" name="ZoneTexte 1"/>
          <p:cNvSpPr txBox="1"/>
          <p:nvPr/>
        </p:nvSpPr>
        <p:spPr>
          <a:xfrm>
            <a:off x="10487713" y="6016104"/>
            <a:ext cx="6654975" cy="2616101"/>
          </a:xfrm>
          <a:prstGeom prst="rect">
            <a:avLst/>
          </a:prstGeom>
          <a:solidFill>
            <a:srgbClr val="00925A"/>
          </a:solidFill>
        </p:spPr>
        <p:txBody>
          <a:bodyPr wrap="square" rtlCol="0">
            <a:spAutoFit/>
          </a:bodyPr>
          <a:lstStyle/>
          <a:p>
            <a:r>
              <a:rPr lang="fr-CH" sz="2400" b="1" u="sng" dirty="0" smtClean="0">
                <a:solidFill>
                  <a:schemeClr val="bg1"/>
                </a:solidFill>
                <a:latin typeface="Arial" panose="020B0604020202020204" pitchFamily="34" charset="0"/>
                <a:cs typeface="Arial" panose="020B0604020202020204" pitchFamily="34" charset="0"/>
              </a:rPr>
              <a:t>Rappel:</a:t>
            </a:r>
          </a:p>
          <a:p>
            <a:pPr>
              <a:spcBef>
                <a:spcPts val="1200"/>
              </a:spcBef>
            </a:pPr>
            <a:r>
              <a:rPr lang="fr-CH" sz="2400" dirty="0" smtClean="0">
                <a:solidFill>
                  <a:schemeClr val="bg1"/>
                </a:solidFill>
                <a:latin typeface="Arial" panose="020B0604020202020204" pitchFamily="34" charset="0"/>
                <a:cs typeface="Arial" panose="020B0604020202020204" pitchFamily="34" charset="0"/>
              </a:rPr>
              <a:t>Le nom de l’orientation apparaît dans le diplôme (p.ex. Master en Sciences de l’Engineering avec orientation en …)</a:t>
            </a:r>
          </a:p>
          <a:p>
            <a:pPr>
              <a:spcBef>
                <a:spcPts val="1200"/>
              </a:spcBef>
            </a:pPr>
            <a:r>
              <a:rPr lang="fr-CH" sz="2400" dirty="0" smtClean="0">
                <a:solidFill>
                  <a:schemeClr val="bg1"/>
                </a:solidFill>
                <a:latin typeface="Arial" panose="020B0604020202020204" pitchFamily="34" charset="0"/>
                <a:cs typeface="Arial" panose="020B0604020202020204" pitchFamily="34" charset="0"/>
              </a:rPr>
              <a:t>Le nom de l’option apparaît dans le supplément au diplôme</a:t>
            </a:r>
            <a:endParaRPr lang="fr-CH"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31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smtClean="0"/>
              <a:t>Objectifs du </a:t>
            </a:r>
            <a:r>
              <a:rPr lang="fr-CH" dirty="0" err="1" smtClean="0"/>
              <a:t>redesign</a:t>
            </a:r>
            <a:r>
              <a:rPr lang="fr-CH" dirty="0" smtClean="0"/>
              <a:t> MSE</a:t>
            </a:r>
            <a:endParaRPr lang="fr-CH" dirty="0"/>
          </a:p>
        </p:txBody>
      </p:sp>
      <p:sp>
        <p:nvSpPr>
          <p:cNvPr id="3" name="Text Placeholder 2">
            <a:extLst>
              <a:ext uri="{FF2B5EF4-FFF2-40B4-BE49-F238E27FC236}">
                <a16:creationId xmlns:a16="http://schemas.microsoft.com/office/drawing/2014/main" id="{E4D8D671-2416-4FA6-A4B6-27A52743334D}"/>
              </a:ext>
            </a:extLst>
          </p:cNvPr>
          <p:cNvSpPr>
            <a:spLocks noGrp="1"/>
          </p:cNvSpPr>
          <p:nvPr>
            <p:ph type="body" sz="quarter" idx="13"/>
          </p:nvPr>
        </p:nvSpPr>
        <p:spPr>
          <a:xfrm>
            <a:off x="390327" y="2127672"/>
            <a:ext cx="17281920" cy="4680520"/>
          </a:xfrm>
        </p:spPr>
        <p:txBody>
          <a:bodyPr/>
          <a:lstStyle/>
          <a:p>
            <a:pPr lvl="0"/>
            <a:r>
              <a:rPr lang="fr-CH" dirty="0" smtClean="0"/>
              <a:t>Simplification de la structure </a:t>
            </a:r>
          </a:p>
          <a:p>
            <a:pPr marL="457200" lvl="1" indent="0">
              <a:buNone/>
            </a:pPr>
            <a:endParaRPr lang="fr-CH" b="0" dirty="0" smtClean="0"/>
          </a:p>
          <a:p>
            <a:r>
              <a:rPr lang="fr-CH" dirty="0" smtClean="0"/>
              <a:t>Permettre une meilleure visibilité de la formation suivie</a:t>
            </a:r>
          </a:p>
          <a:p>
            <a:endParaRPr lang="fr-CH" dirty="0" smtClean="0"/>
          </a:p>
          <a:p>
            <a:r>
              <a:rPr lang="fr-CH" dirty="0" smtClean="0"/>
              <a:t>Un plus grande similarité entre HES-SO et autres HES suisses concernant l’acquisition des compétences pratiques</a:t>
            </a:r>
          </a:p>
          <a:p>
            <a:pPr lvl="1"/>
            <a:r>
              <a:rPr lang="fr-CH" dirty="0" smtClean="0"/>
              <a:t>Aujourd’hui: HES-SO plus de cours d’approfondissement et moins de projets que les autres HES suisses</a:t>
            </a:r>
          </a:p>
          <a:p>
            <a:pPr lvl="1"/>
            <a:endParaRPr lang="fr-CH" dirty="0"/>
          </a:p>
          <a:p>
            <a:pPr lvl="1"/>
            <a:endParaRPr lang="fr-CH" b="0" dirty="0"/>
          </a:p>
        </p:txBody>
      </p:sp>
    </p:spTree>
    <p:extLst>
      <p:ext uri="{BB962C8B-B14F-4D97-AF65-F5344CB8AC3E}">
        <p14:creationId xmlns:p14="http://schemas.microsoft.com/office/powerpoint/2010/main" val="2859816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a:t>Concept de réforme du MSE 2020</a:t>
            </a:r>
          </a:p>
        </p:txBody>
      </p:sp>
      <p:sp>
        <p:nvSpPr>
          <p:cNvPr id="4" name="Espace réservé du texte 3"/>
          <p:cNvSpPr>
            <a:spLocks noGrp="1"/>
          </p:cNvSpPr>
          <p:nvPr>
            <p:ph type="body" sz="quarter" idx="13"/>
          </p:nvPr>
        </p:nvSpPr>
        <p:spPr/>
        <p:txBody>
          <a:bodyPr/>
          <a:lstStyle/>
          <a:p>
            <a:r>
              <a:rPr lang="fr-CH" dirty="0" smtClean="0"/>
              <a:t>La </a:t>
            </a:r>
            <a:r>
              <a:rPr lang="fr-CH" dirty="0"/>
              <a:t>restructuration du MSE repose sur des profils. </a:t>
            </a:r>
            <a:r>
              <a:rPr lang="fr-CH" dirty="0" smtClean="0"/>
              <a:t>Ces profils définissent la focalisation du contenu du cursus et correspondent aux approfondissements. </a:t>
            </a:r>
            <a:r>
              <a:rPr lang="fr-CH" b="0" dirty="0" smtClean="0"/>
              <a:t>Les </a:t>
            </a:r>
            <a:r>
              <a:rPr lang="fr-CH" b="0" dirty="0"/>
              <a:t>profils sont communiqués à l’externe et mentionnés sur le diplôme. </a:t>
            </a:r>
            <a:r>
              <a:rPr lang="fr-CH" b="0" dirty="0" smtClean="0"/>
              <a:t>Avec l’introduction de ces profils, l’étiquette reflète désormais le contenu.</a:t>
            </a:r>
            <a:endParaRPr lang="fr-CH" b="0" dirty="0"/>
          </a:p>
          <a:p>
            <a:r>
              <a:rPr lang="fr-CH" dirty="0" smtClean="0"/>
              <a:t>Les </a:t>
            </a:r>
            <a:r>
              <a:rPr lang="fr-CH" dirty="0"/>
              <a:t>profils remplacent les domaines de spécialité (orientations) et de spécialité partielle ainsi que le champ de compétences (options</a:t>
            </a:r>
            <a:r>
              <a:rPr lang="fr-CH" dirty="0" smtClean="0"/>
              <a:t>)</a:t>
            </a:r>
            <a:endParaRPr lang="fr-CH" dirty="0"/>
          </a:p>
        </p:txBody>
      </p:sp>
    </p:spTree>
    <p:extLst>
      <p:ext uri="{BB962C8B-B14F-4D97-AF65-F5344CB8AC3E}">
        <p14:creationId xmlns:p14="http://schemas.microsoft.com/office/powerpoint/2010/main" val="112911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a:t>Concept de réforme du MSE 2020</a:t>
            </a:r>
          </a:p>
        </p:txBody>
      </p:sp>
      <p:sp>
        <p:nvSpPr>
          <p:cNvPr id="4" name="Espace réservé du texte 3"/>
          <p:cNvSpPr>
            <a:spLocks noGrp="1"/>
          </p:cNvSpPr>
          <p:nvPr>
            <p:ph type="body" sz="quarter" idx="13"/>
          </p:nvPr>
        </p:nvSpPr>
        <p:spPr/>
        <p:txBody>
          <a:bodyPr/>
          <a:lstStyle/>
          <a:p>
            <a:r>
              <a:rPr lang="fr-CH" dirty="0" smtClean="0"/>
              <a:t>Les </a:t>
            </a:r>
            <a:r>
              <a:rPr lang="fr-CH" dirty="0"/>
              <a:t>modules centraux (savoirs contextuels « CM », bases théoriques élargies « FTP » et approfondissement technico-scientifique « TSM ») transmettent principalement des bases théoriques et contribuent peu à l’établissement du profil.</a:t>
            </a:r>
          </a:p>
          <a:p>
            <a:r>
              <a:rPr lang="fr-CH" dirty="0" smtClean="0"/>
              <a:t>Au </a:t>
            </a:r>
            <a:r>
              <a:rPr lang="fr-CH" dirty="0"/>
              <a:t>sein d'un profil, </a:t>
            </a:r>
            <a:r>
              <a:rPr lang="fr-CH" dirty="0" smtClean="0"/>
              <a:t>la partie coordonnée au niveau nationale du </a:t>
            </a:r>
            <a:r>
              <a:rPr lang="fr-CH" dirty="0"/>
              <a:t>MSE constitue le socle de la formation. </a:t>
            </a:r>
            <a:r>
              <a:rPr lang="fr-CH" b="0" dirty="0"/>
              <a:t>La spécification des profils de compétence individuels et l'organisation des études incombent aux différentes hautes écoles spécialisées et reposent sur l'outil appelé contrat d’études individuel (CEI).</a:t>
            </a:r>
          </a:p>
          <a:p>
            <a:endParaRPr lang="en-US" dirty="0"/>
          </a:p>
        </p:txBody>
      </p:sp>
    </p:spTree>
    <p:extLst>
      <p:ext uri="{BB962C8B-B14F-4D97-AF65-F5344CB8AC3E}">
        <p14:creationId xmlns:p14="http://schemas.microsoft.com/office/powerpoint/2010/main" val="3309299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titr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ides_conten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3.xml><?xml version="1.0" encoding="utf-8"?>
<a:theme xmlns:a="http://schemas.openxmlformats.org/drawingml/2006/main" name="Slides_contenu_AVEC_NUMERO_DE_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4.xml><?xml version="1.0" encoding="utf-8"?>
<a:theme xmlns:a="http://schemas.openxmlformats.org/drawingml/2006/main" name="Intercalai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GED" ma:contentTypeID="0x010100F78A8B77DC42FA40AFE75C66023A73FC00654F961FF1B2454BA0FA99AC6CF7F656" ma:contentTypeVersion="30" ma:contentTypeDescription="" ma:contentTypeScope="" ma:versionID="b139ab0836f04a35a5d6d4a3645c2f18">
  <xsd:schema xmlns:xsd="http://www.w3.org/2001/XMLSchema" xmlns:xs="http://www.w3.org/2001/XMLSchema" xmlns:p="http://schemas.microsoft.com/office/2006/metadata/properties" xmlns:ns1="http://schemas.microsoft.com/sharepoint/v3" xmlns:ns2="af2dd5d7-3211-4b36-96f4-f2714d44eb2a" xmlns:ns3="a2ba81c1-35e9-4ce7-815b-5d3874952508" xmlns:ns4="953b5d89-6987-4fe6-992a-0f54baff293a" targetNamespace="http://schemas.microsoft.com/office/2006/metadata/properties" ma:root="true" ma:fieldsID="9ae3573c8de74e6c071ea2e9eddc28c5" ns1:_="" ns2:_="" ns3:_="" ns4:_="">
    <xsd:import namespace="http://schemas.microsoft.com/sharepoint/v3"/>
    <xsd:import namespace="af2dd5d7-3211-4b36-96f4-f2714d44eb2a"/>
    <xsd:import namespace="a2ba81c1-35e9-4ce7-815b-5d3874952508"/>
    <xsd:import namespace="953b5d89-6987-4fe6-992a-0f54baff293a"/>
    <xsd:element name="properties">
      <xsd:complexType>
        <xsd:sequence>
          <xsd:element name="documentManagement">
            <xsd:complexType>
              <xsd:all>
                <xsd:element ref="ns2:PublicationIntranet" minOccurs="0"/>
                <xsd:element ref="ns4:Publication_x0020_Internet" minOccurs="0"/>
                <xsd:element ref="ns2:DateDocument" minOccurs="0"/>
                <xsd:element ref="ns3:Complement" minOccurs="0"/>
                <xsd:element ref="ns2:hc631d796a6a49bf9bba1f4b48421320" minOccurs="0"/>
                <xsd:element ref="ns2:oaeb3ec7ea4846bfbc099074bd4c3b8b" minOccurs="0"/>
                <xsd:element ref="ns3:hedfb3737b3b4b089e11a452a5aebbb1" minOccurs="0"/>
                <xsd:element ref="ns4:_dlc_DocId" minOccurs="0"/>
                <xsd:element ref="ns2:c0fa7ea60f664aaa8dcdaeef207d3c1a" minOccurs="0"/>
                <xsd:element ref="ns4:_dlc_DocIdUrl" minOccurs="0"/>
                <xsd:element ref="ns2:gfb5f5f3a4d84e9b8b863bf633a40951" minOccurs="0"/>
                <xsd:element ref="ns4:_dlc_DocIdPersistId" minOccurs="0"/>
                <xsd:element ref="ns4:l7efac3dca294db9b2d125a0373702c5" minOccurs="0"/>
                <xsd:element ref="ns2:l3d78001e14c48b1816ef5b835f4f682" minOccurs="0"/>
                <xsd:element ref="ns4:a0e53e5051a9459292eed078cc120b12" minOccurs="0"/>
                <xsd:element ref="ns2:TaxCatchAll" minOccurs="0"/>
                <xsd:element ref="ns2:TaxCatchAllLabel" minOccurs="0"/>
                <xsd:element ref="ns1:RelatedItems" minOccurs="0"/>
                <xsd:element ref="ns4:DossierPar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elatedItems" ma:index="32" nillable="true" ma:displayName="Éléments connexes" ma:hidden="true" ma:internalName="RelatedItems"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2dd5d7-3211-4b36-96f4-f2714d44eb2a" elementFormDefault="qualified">
    <xsd:import namespace="http://schemas.microsoft.com/office/2006/documentManagement/types"/>
    <xsd:import namespace="http://schemas.microsoft.com/office/infopath/2007/PartnerControls"/>
    <xsd:element name="PublicationIntranet" ma:index="6" nillable="true" ma:displayName="Publication Intranet" ma:default="Non" ma:description="Définit si le document doit être accessible sur l'intranet en vue d'une publication" ma:format="Dropdown" ma:internalName="PublicationIntranet">
      <xsd:simpleType>
        <xsd:restriction base="dms:Choice">
          <xsd:enumeration value="Non"/>
          <xsd:enumeration value="Oui - Rectorat"/>
          <xsd:enumeration value="Oui - Tout public"/>
        </xsd:restriction>
      </xsd:simpleType>
    </xsd:element>
    <xsd:element name="DateDocument" ma:index="8" nillable="true" ma:displayName="Date du document" ma:format="DateOnly" ma:internalName="DateDocument">
      <xsd:simpleType>
        <xsd:restriction base="dms:DateTime"/>
      </xsd:simpleType>
    </xsd:element>
    <xsd:element name="hc631d796a6a49bf9bba1f4b48421320" ma:index="15" ma:taxonomy="true" ma:internalName="hc631d796a6a49bf9bba1f4b48421320" ma:taxonomyFieldName="Theme" ma:displayName="Sujet" ma:default="" ma:fieldId="{1c631d79-6a6a-49bf-9bba-1f4b48421320}" ma:taxonomyMulti="true" ma:sspId="d82ae8c2-1dcd-4064-b89e-94e016b32d42" ma:termSetId="311a0c27-fa7b-4e89-bff5-1b426e32a5f7" ma:anchorId="00000000-0000-0000-0000-000000000000" ma:open="false" ma:isKeyword="false">
      <xsd:complexType>
        <xsd:sequence>
          <xsd:element ref="pc:Terms" minOccurs="0" maxOccurs="1"/>
        </xsd:sequence>
      </xsd:complexType>
    </xsd:element>
    <xsd:element name="oaeb3ec7ea4846bfbc099074bd4c3b8b" ma:index="17" ma:taxonomy="true" ma:internalName="oaeb3ec7ea4846bfbc099074bd4c3b8b" ma:taxonomyFieldName="Entite" ma:displayName="Responsable" ma:indexed="true" ma:default="" ma:fieldId="{8aeb3ec7-ea48-46bf-bc09-9074bd4c3b8b}" ma:sspId="d82ae8c2-1dcd-4064-b89e-94e016b32d42" ma:termSetId="a17fde5c-c676-4ff5-9dc5-721e26c7ce5d" ma:anchorId="00000000-0000-0000-0000-000000000000" ma:open="false" ma:isKeyword="false">
      <xsd:complexType>
        <xsd:sequence>
          <xsd:element ref="pc:Terms" minOccurs="0" maxOccurs="1"/>
        </xsd:sequence>
      </xsd:complexType>
    </xsd:element>
    <xsd:element name="c0fa7ea60f664aaa8dcdaeef207d3c1a" ma:index="23" nillable="true" ma:taxonomy="true" ma:internalName="c0fa7ea60f664aaa8dcdaeef207d3c1a" ma:taxonomyFieldName="Expediteur" ma:displayName="Expéditeur entité" ma:default="" ma:fieldId="{c0fa7ea6-0f66-4aaa-8dcd-aeef207d3c1a}"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gfb5f5f3a4d84e9b8b863bf633a40951" ma:index="25" nillable="true" ma:taxonomy="true" ma:internalName="gfb5f5f3a4d84e9b8b863bf633a40951" ma:taxonomyFieldName="Destinataire" ma:displayName="Destinataire entité" ma:default="" ma:fieldId="{0fb5f5f3-a4d8-4e9b-8b86-3bf633a40951}"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l3d78001e14c48b1816ef5b835f4f682" ma:index="28" ma:taxonomy="true" ma:internalName="l3d78001e14c48b1816ef5b835f4f682" ma:taxonomyFieldName="_TypeDocument" ma:displayName="Type du document" ma:indexed="true" ma:default="" ma:fieldId="{53d78001-e14c-48b1-816e-f5b835f4f682}" ma:sspId="d82ae8c2-1dcd-4064-b89e-94e016b32d42" ma:termSetId="fd6e14b5-5ab3-43e8-be1c-e3c445e2f97b" ma:anchorId="00000000-0000-0000-0000-000000000000" ma:open="false" ma:isKeyword="false">
      <xsd:complexType>
        <xsd:sequence>
          <xsd:element ref="pc:Terms" minOccurs="0" maxOccurs="1"/>
        </xsd:sequence>
      </xsd:complexType>
    </xsd:element>
    <xsd:element name="TaxCatchAll" ma:index="30" nillable="true" ma:displayName="Taxonomy Catch All Column" ma:hidden="true" ma:list="{8cdb463d-6c80-4650-804a-4eb51f0a6ea7}" ma:internalName="TaxCatchAll" ma:showField="CatchAllData" ma:web="953b5d89-6987-4fe6-992a-0f54baff293a">
      <xsd:complexType>
        <xsd:complexContent>
          <xsd:extension base="dms:MultiChoiceLookup">
            <xsd:sequence>
              <xsd:element name="Value" type="dms:Lookup" maxOccurs="unbounded" minOccurs="0" nillable="true"/>
            </xsd:sequence>
          </xsd:extension>
        </xsd:complexContent>
      </xsd:complexType>
    </xsd:element>
    <xsd:element name="TaxCatchAllLabel" ma:index="31" nillable="true" ma:displayName="Taxonomy Catch All Column1" ma:hidden="true" ma:list="{8cdb463d-6c80-4650-804a-4eb51f0a6ea7}" ma:internalName="TaxCatchAllLabel" ma:readOnly="true" ma:showField="CatchAllDataLabel" ma:web="953b5d89-6987-4fe6-992a-0f54baff293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2ba81c1-35e9-4ce7-815b-5d3874952508" elementFormDefault="qualified">
    <xsd:import namespace="http://schemas.microsoft.com/office/2006/documentManagement/types"/>
    <xsd:import namespace="http://schemas.microsoft.com/office/infopath/2007/PartnerControls"/>
    <xsd:element name="Complement" ma:index="13" nillable="true" ma:displayName="Complément" ma:internalName="Complement">
      <xsd:simpleType>
        <xsd:restriction base="dms:Note">
          <xsd:maxLength value="255"/>
        </xsd:restriction>
      </xsd:simpleType>
    </xsd:element>
    <xsd:element name="hedfb3737b3b4b089e11a452a5aebbb1" ma:index="19" nillable="true" ma:taxonomy="true" ma:internalName="hedfb3737b3b4b089e11a452a5aebbb1" ma:taxonomyFieldName="Dossier0" ma:displayName="Dossier" ma:default="" ma:fieldId="{1edfb373-7b3b-4b08-9e11-a452a5aebbb1}" ma:taxonomyMulti="true" ma:sspId="d82ae8c2-1dcd-4064-b89e-94e016b32d42" ma:termSetId="eaec5ba7-ac7c-4138-966f-bd8c77dab80b"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53b5d89-6987-4fe6-992a-0f54baff293a" elementFormDefault="qualified">
    <xsd:import namespace="http://schemas.microsoft.com/office/2006/documentManagement/types"/>
    <xsd:import namespace="http://schemas.microsoft.com/office/infopath/2007/PartnerControls"/>
    <xsd:element name="Publication_x0020_Internet" ma:index="7" nillable="true" ma:displayName="Publication Internet" ma:default="Non" ma:description="Définit si le document doit être accessible sur le site internet en vue d'une publication" ma:format="Dropdown" ma:internalName="Publication_x0020_Internet">
      <xsd:simpleType>
        <xsd:restriction base="dms:Choice">
          <xsd:enumeration value="Non"/>
          <xsd:enumeration value="Oui"/>
        </xsd:restriction>
      </xsd:simpleType>
    </xsd:element>
    <xsd:element name="_dlc_DocId" ma:index="22" nillable="true" ma:displayName="Valeur d’ID de document" ma:description="Valeur de l’ID de document affecté à cet élément." ma:internalName="_dlc_DocId" ma:readOnly="true">
      <xsd:simpleType>
        <xsd:restriction base="dms:Text"/>
      </xsd:simpleType>
    </xsd:element>
    <xsd:element name="_dlc_DocIdUrl" ma:index="24"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6" nillable="true" ma:displayName="Conserver l’ID" ma:description="Conserver l’ID lors de l’ajout." ma:hidden="true" ma:internalName="_dlc_DocIdPersistId" ma:readOnly="true">
      <xsd:simpleType>
        <xsd:restriction base="dms:Boolean"/>
      </xsd:simpleType>
    </xsd:element>
    <xsd:element name="l7efac3dca294db9b2d125a0373702c5" ma:index="27" nillable="true" ma:taxonomy="true" ma:internalName="l7efac3dca294db9b2d125a0373702c5" ma:taxonomyFieldName="ExpediteurHESSO" ma:displayName="Expéditeur personne" ma:default="" ma:fieldId="{57efac3d-ca29-4db9-b2d1-25a0373702c5}"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a0e53e5051a9459292eed078cc120b12" ma:index="29" nillable="true" ma:taxonomy="true" ma:internalName="a0e53e5051a9459292eed078cc120b12" ma:taxonomyFieldName="DestinataireHESSO" ma:displayName="Destinataire personne" ma:default="" ma:fieldId="{a0e53e50-51a9-4592-92ee-d078cc120b12}"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DossierParent" ma:index="33" nillable="true" ma:displayName="DossierParent" ma:hidden="true" ma:internalName="DossierParent" ma:readOnly="fals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Type de contenu"/>
        <xsd:element ref="dc:title" minOccurs="0" maxOccurs="1" ma:index="1"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0fa7ea60f664aaa8dcdaeef207d3c1a xmlns="af2dd5d7-3211-4b36-96f4-f2714d44eb2a">
      <Terms xmlns="http://schemas.microsoft.com/office/infopath/2007/PartnerControls"/>
    </c0fa7ea60f664aaa8dcdaeef207d3c1a>
    <PublicationIntranet xmlns="af2dd5d7-3211-4b36-96f4-f2714d44eb2a">Oui - Tout public</PublicationIntranet>
    <gfb5f5f3a4d84e9b8b863bf633a40951 xmlns="af2dd5d7-3211-4b36-96f4-f2714d44eb2a">
      <Terms xmlns="http://schemas.microsoft.com/office/infopath/2007/PartnerControls"/>
    </gfb5f5f3a4d84e9b8b863bf633a40951>
    <Complement xmlns="a2ba81c1-35e9-4ce7-815b-5d3874952508" xsi:nil="true"/>
    <l3d78001e14c48b1816ef5b835f4f682 xmlns="af2dd5d7-3211-4b36-96f4-f2714d44eb2a">
      <Terms xmlns="http://schemas.microsoft.com/office/infopath/2007/PartnerControls">
        <TermInfo xmlns="http://schemas.microsoft.com/office/infopath/2007/PartnerControls">
          <TermName xmlns="http://schemas.microsoft.com/office/infopath/2007/PartnerControls">Présentation</TermName>
          <TermId xmlns="http://schemas.microsoft.com/office/infopath/2007/PartnerControls">4b7e3dcd-9800-49e4-9c57-7b9e36814045</TermId>
        </TermInfo>
      </Terms>
    </l3d78001e14c48b1816ef5b835f4f682>
    <DateDocument xmlns="af2dd5d7-3211-4b36-96f4-f2714d44eb2a">2018-04-16T22:00:00+00:00</DateDocument>
    <oaeb3ec7ea4846bfbc099074bd4c3b8b xmlns="af2dd5d7-3211-4b36-96f4-f2714d44eb2a">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c8be476c-b7f6-40df-b451-1d3d9cc26b5c</TermId>
        </TermInfo>
      </Terms>
    </oaeb3ec7ea4846bfbc099074bd4c3b8b>
    <hedfb3737b3b4b089e11a452a5aebbb1 xmlns="a2ba81c1-35e9-4ce7-815b-5d3874952508">
      <Terms xmlns="http://schemas.microsoft.com/office/infopath/2007/PartnerControls"/>
    </hedfb3737b3b4b089e11a452a5aebbb1>
    <a0e53e5051a9459292eed078cc120b12 xmlns="953b5d89-6987-4fe6-992a-0f54baff293a">
      <Terms xmlns="http://schemas.microsoft.com/office/infopath/2007/PartnerControls"/>
    </a0e53e5051a9459292eed078cc120b12>
    <l7efac3dca294db9b2d125a0373702c5 xmlns="953b5d89-6987-4fe6-992a-0f54baff293a">
      <Terms xmlns="http://schemas.microsoft.com/office/infopath/2007/PartnerControls"/>
    </l7efac3dca294db9b2d125a0373702c5>
    <Publication_x0020_Internet xmlns="953b5d89-6987-4fe6-992a-0f54baff293a">Non</Publication_x0020_Internet>
    <TaxCatchAll xmlns="af2dd5d7-3211-4b36-96f4-f2714d44eb2a">
      <Value>14881</Value>
      <Value>14908</Value>
      <Value>14837</Value>
    </TaxCatchAll>
    <DossierParent xmlns="953b5d89-6987-4fe6-992a-0f54baff293a" xsi:nil="true"/>
    <hc631d796a6a49bf9bba1f4b48421320 xmlns="af2dd5d7-3211-4b36-96f4-f2714d44eb2a">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f828701b-649d-4b4b-96b7-2951249b0324</TermId>
        </TermInfo>
      </Terms>
    </hc631d796a6a49bf9bba1f4b48421320>
    <RelatedItems xmlns="http://schemas.microsoft.com/sharepoint/v3" xsi:nil="true"/>
    <_dlc_DocId xmlns="953b5d89-6987-4fe6-992a-0f54baff293a">HESSO-900-5757</_dlc_DocId>
    <_dlc_DocIdUrl xmlns="953b5d89-6987-4fe6-992a-0f54baff293a">
      <Url>https://ged.hes-so.ch/affgenfin/com/_layouts/15/DocIdRedir.aspx?ID=HESSO-900-5757</Url>
      <Description>HESSO-900-5757</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mso-contentType ?>
<customXsn xmlns="http://schemas.microsoft.com/office/2006/metadata/customXsn">
  <xsnLocation>https://ged.hes-so.ch/_cts/DocumentDate_HESSO/f8e7a82f2db2d769customXsn.xsn</xsnLocation>
  <cached>True</cached>
  <openByDefault>False</openByDefault>
  <xsnScope>https://ged.hes-so.ch</xsnScope>
</customXsn>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4F856C-2807-4D58-B678-428F30041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f2dd5d7-3211-4b36-96f4-f2714d44eb2a"/>
    <ds:schemaRef ds:uri="a2ba81c1-35e9-4ce7-815b-5d3874952508"/>
    <ds:schemaRef ds:uri="953b5d89-6987-4fe6-992a-0f54baff29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F078C30-EC03-4EA4-B3FA-B037034BF5FB}">
  <ds:schemaRefs>
    <ds:schemaRef ds:uri="http://schemas.microsoft.com/office/2006/documentManagement/types"/>
    <ds:schemaRef ds:uri="a2ba81c1-35e9-4ce7-815b-5d3874952508"/>
    <ds:schemaRef ds:uri="http://purl.org/dc/elements/1.1/"/>
    <ds:schemaRef ds:uri="http://schemas.microsoft.com/office/2006/metadata/properties"/>
    <ds:schemaRef ds:uri="http://schemas.microsoft.com/sharepoint/v3"/>
    <ds:schemaRef ds:uri="http://schemas.openxmlformats.org/package/2006/metadata/core-properties"/>
    <ds:schemaRef ds:uri="http://purl.org/dc/terms/"/>
    <ds:schemaRef ds:uri="http://schemas.microsoft.com/office/infopath/2007/PartnerControls"/>
    <ds:schemaRef ds:uri="953b5d89-6987-4fe6-992a-0f54baff293a"/>
    <ds:schemaRef ds:uri="af2dd5d7-3211-4b36-96f4-f2714d44eb2a"/>
    <ds:schemaRef ds:uri="http://www.w3.org/XML/1998/namespace"/>
    <ds:schemaRef ds:uri="http://purl.org/dc/dcmitype/"/>
  </ds:schemaRefs>
</ds:datastoreItem>
</file>

<file path=customXml/itemProps3.xml><?xml version="1.0" encoding="utf-8"?>
<ds:datastoreItem xmlns:ds="http://schemas.openxmlformats.org/officeDocument/2006/customXml" ds:itemID="{407AA28F-5E3B-48B2-BCFB-5C91ED06395D}">
  <ds:schemaRefs>
    <ds:schemaRef ds:uri="http://schemas.microsoft.com/sharepoint/events"/>
  </ds:schemaRefs>
</ds:datastoreItem>
</file>

<file path=customXml/itemProps4.xml><?xml version="1.0" encoding="utf-8"?>
<ds:datastoreItem xmlns:ds="http://schemas.openxmlformats.org/officeDocument/2006/customXml" ds:itemID="{A24E4114-89CB-4DFB-BD48-6549D218A544}">
  <ds:schemaRefs>
    <ds:schemaRef ds:uri="http://schemas.microsoft.com/office/2006/metadata/customXsn"/>
  </ds:schemaRefs>
</ds:datastoreItem>
</file>

<file path=customXml/itemProps5.xml><?xml version="1.0" encoding="utf-8"?>
<ds:datastoreItem xmlns:ds="http://schemas.openxmlformats.org/officeDocument/2006/customXml" ds:itemID="{E957D891-4DEF-4F18-8B56-D13B5FBE56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Masque_PPT_vp</Template>
  <TotalTime>1405</TotalTime>
  <Words>1171</Words>
  <Application>Microsoft Office PowerPoint</Application>
  <PresentationFormat>Personnalisé</PresentationFormat>
  <Paragraphs>298</Paragraphs>
  <Slides>23</Slides>
  <Notes>13</Notes>
  <HiddenSlides>0</HiddenSlides>
  <MMClips>0</MMClips>
  <ScaleCrop>false</ScaleCrop>
  <HeadingPairs>
    <vt:vector size="8" baseType="variant">
      <vt:variant>
        <vt:lpstr>Polices utilisées</vt:lpstr>
      </vt:variant>
      <vt:variant>
        <vt:i4>9</vt:i4>
      </vt:variant>
      <vt:variant>
        <vt:lpstr>Thème</vt:lpstr>
      </vt:variant>
      <vt:variant>
        <vt:i4>4</vt:i4>
      </vt:variant>
      <vt:variant>
        <vt:lpstr>Serveurs OLE incorporés</vt:lpstr>
      </vt:variant>
      <vt:variant>
        <vt:i4>1</vt:i4>
      </vt:variant>
      <vt:variant>
        <vt:lpstr>Titres des diapositives</vt:lpstr>
      </vt:variant>
      <vt:variant>
        <vt:i4>23</vt:i4>
      </vt:variant>
    </vt:vector>
  </HeadingPairs>
  <TitlesOfParts>
    <vt:vector size="37" baseType="lpstr">
      <vt:lpstr>ＭＳ Ｐゴシック</vt:lpstr>
      <vt:lpstr>Arial</vt:lpstr>
      <vt:lpstr>Arial Narrow</vt:lpstr>
      <vt:lpstr>Calibri</vt:lpstr>
      <vt:lpstr>Symbol</vt:lpstr>
      <vt:lpstr>Times New Roman</vt:lpstr>
      <vt:lpstr>Veranda</vt:lpstr>
      <vt:lpstr>Verdana</vt:lpstr>
      <vt:lpstr>Wingdings</vt:lpstr>
      <vt:lpstr>Slide_titre</vt:lpstr>
      <vt:lpstr>Slides_contenu</vt:lpstr>
      <vt:lpstr>Slides_contenu_AVEC_NUMERO_DE_PAGE</vt:lpstr>
      <vt:lpstr>Intercalaires</vt:lpstr>
      <vt:lpstr>Feuille de calcul</vt:lpstr>
      <vt:lpstr>Master en Sciences de l'Engineering HES-SO</vt:lpstr>
      <vt:lpstr>Contexte: Le MSE, un réseau national avec 7 HES</vt:lpstr>
      <vt:lpstr>MSE HES-SO : Lieux d’activités</vt:lpstr>
      <vt:lpstr>Une formation master à 90 crédits</vt:lpstr>
      <vt:lpstr>MSE HES-SO: Structure actuelle du plan d’études</vt:lpstr>
      <vt:lpstr>MSE : 3 orientations / 11 options  </vt:lpstr>
      <vt:lpstr>Objectifs du redesign MSE</vt:lpstr>
      <vt:lpstr>Concept de réforme du MSE 2020</vt:lpstr>
      <vt:lpstr>Concept de réforme du MSE 2020</vt:lpstr>
      <vt:lpstr>Concept de réforme du MSE 2020</vt:lpstr>
      <vt:lpstr>Concept de réforme du MSE 2020</vt:lpstr>
      <vt:lpstr>Liste totale de profils au niveau national (y c. petits profils)</vt:lpstr>
      <vt:lpstr>Commissions de profils et représentants HES-SO (au 01.10.2018)</vt:lpstr>
      <vt:lpstr>Profil Data Science</vt:lpstr>
      <vt:lpstr>Profil Computer Science</vt:lpstr>
      <vt:lpstr>Profil Business Engineering</vt:lpstr>
      <vt:lpstr>Profil Electrical Engineering</vt:lpstr>
      <vt:lpstr>Profil Energy and Environment</vt:lpstr>
      <vt:lpstr>Profil Mechanical Engineering</vt:lpstr>
      <vt:lpstr>Profil Mechatronics &amp; Automation</vt:lpstr>
      <vt:lpstr>Profil Medical Technology</vt:lpstr>
      <vt:lpstr>Profil Civil Engineering</vt:lpstr>
      <vt:lpstr>Merci pour vos questions et commentaires !  Plus d’infos sur ce processus et forum de discussions entre profs sur Cyberlearn: Cours  Administration  Redesign MSE HES-SO  Clé d’inscription: MastEng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HES-SO FR version 17.04.2018</dc:title>
  <dc:creator>Sarah KS</dc:creator>
  <cp:lastModifiedBy>Passeraub Philippe (HES)</cp:lastModifiedBy>
  <cp:revision>285</cp:revision>
  <dcterms:created xsi:type="dcterms:W3CDTF">2017-09-21T10:17:03Z</dcterms:created>
  <dcterms:modified xsi:type="dcterms:W3CDTF">2018-12-14T10:44:56Z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2016-07-13T00:00:00Z</vt:filetime>
  </property>
  <property fmtid="{D5CDD505-2E9C-101B-9397-08002B2CF9AE}" pid="3" name="Creator">
    <vt:lpwstr>Adobe InDesign CC 2015 (Macintosh)</vt:lpwstr>
  </property>
  <property fmtid="{D5CDD505-2E9C-101B-9397-08002B2CF9AE}" pid="4" name="LastSaved">
    <vt:filetime>2016-07-13T00:00:00Z</vt:filetime>
  </property>
  <property fmtid="{D5CDD505-2E9C-101B-9397-08002B2CF9AE}" pid="5" name="ContentTypeId">
    <vt:lpwstr>0x010100F78A8B77DC42FA40AFE75C66023A73FC00654F961FF1B2454BA0FA99AC6CF7F656</vt:lpwstr>
  </property>
  <property fmtid="{D5CDD505-2E9C-101B-9397-08002B2CF9AE}" pid="6" name="_dlc_DocIdItemGuid">
    <vt:lpwstr>31a1647d-7d5a-4af2-9982-870735a0dd1d</vt:lpwstr>
  </property>
  <property fmtid="{D5CDD505-2E9C-101B-9397-08002B2CF9AE}" pid="7" name="Entite">
    <vt:lpwstr>14881;#Communication|c8be476c-b7f6-40df-b451-1d3d9cc26b5c</vt:lpwstr>
  </property>
  <property fmtid="{D5CDD505-2E9C-101B-9397-08002B2CF9AE}" pid="8" name="DestinataireHESSO">
    <vt:lpwstr/>
  </property>
  <property fmtid="{D5CDD505-2E9C-101B-9397-08002B2CF9AE}" pid="9" name="Destinataire">
    <vt:lpwstr/>
  </property>
  <property fmtid="{D5CDD505-2E9C-101B-9397-08002B2CF9AE}" pid="10" name="Expediteur">
    <vt:lpwstr/>
  </property>
  <property fmtid="{D5CDD505-2E9C-101B-9397-08002B2CF9AE}" pid="11" name="Theme">
    <vt:lpwstr>14908;#Communication|f828701b-649d-4b4b-96b7-2951249b0324</vt:lpwstr>
  </property>
  <property fmtid="{D5CDD505-2E9C-101B-9397-08002B2CF9AE}" pid="12" name="Dossier0">
    <vt:lpwstr/>
  </property>
  <property fmtid="{D5CDD505-2E9C-101B-9397-08002B2CF9AE}" pid="13" name="_TypeDocument">
    <vt:lpwstr>14837;#Présentation|4b7e3dcd-9800-49e4-9c57-7b9e36814045</vt:lpwstr>
  </property>
  <property fmtid="{D5CDD505-2E9C-101B-9397-08002B2CF9AE}" pid="14" name="ExpediteurHESSO">
    <vt:lpwstr/>
  </property>
</Properties>
</file>